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307" r:id="rId2"/>
    <p:sldId id="340" r:id="rId3"/>
    <p:sldId id="402" r:id="rId4"/>
    <p:sldId id="341" r:id="rId5"/>
    <p:sldId id="342" r:id="rId6"/>
    <p:sldId id="414" r:id="rId7"/>
    <p:sldId id="415" r:id="rId8"/>
    <p:sldId id="416" r:id="rId9"/>
    <p:sldId id="417" r:id="rId10"/>
    <p:sldId id="353" r:id="rId11"/>
    <p:sldId id="354" r:id="rId12"/>
    <p:sldId id="356" r:id="rId13"/>
    <p:sldId id="360" r:id="rId14"/>
    <p:sldId id="361" r:id="rId15"/>
    <p:sldId id="362" r:id="rId16"/>
    <p:sldId id="364" r:id="rId17"/>
    <p:sldId id="368" r:id="rId18"/>
    <p:sldId id="371" r:id="rId19"/>
    <p:sldId id="372" r:id="rId20"/>
    <p:sldId id="374" r:id="rId21"/>
    <p:sldId id="375" r:id="rId22"/>
    <p:sldId id="378" r:id="rId23"/>
    <p:sldId id="380" r:id="rId24"/>
    <p:sldId id="379" r:id="rId25"/>
    <p:sldId id="381" r:id="rId26"/>
    <p:sldId id="382" r:id="rId27"/>
    <p:sldId id="383" r:id="rId28"/>
    <p:sldId id="384" r:id="rId29"/>
    <p:sldId id="385" r:id="rId30"/>
    <p:sldId id="390" r:id="rId31"/>
    <p:sldId id="391" r:id="rId32"/>
    <p:sldId id="392" r:id="rId33"/>
    <p:sldId id="393" r:id="rId34"/>
    <p:sldId id="394" r:id="rId35"/>
    <p:sldId id="395" r:id="rId36"/>
    <p:sldId id="396" r:id="rId37"/>
    <p:sldId id="397" r:id="rId38"/>
    <p:sldId id="310" r:id="rId3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1B5D4FC-7423-4AB0-97D5-68A460696981}">
          <p14:sldIdLst>
            <p14:sldId id="307"/>
            <p14:sldId id="340"/>
            <p14:sldId id="402"/>
            <p14:sldId id="341"/>
            <p14:sldId id="342"/>
            <p14:sldId id="414"/>
            <p14:sldId id="415"/>
            <p14:sldId id="416"/>
            <p14:sldId id="417"/>
            <p14:sldId id="353"/>
            <p14:sldId id="354"/>
            <p14:sldId id="356"/>
            <p14:sldId id="360"/>
            <p14:sldId id="361"/>
            <p14:sldId id="362"/>
            <p14:sldId id="364"/>
            <p14:sldId id="368"/>
            <p14:sldId id="371"/>
            <p14:sldId id="372"/>
            <p14:sldId id="374"/>
            <p14:sldId id="375"/>
            <p14:sldId id="378"/>
            <p14:sldId id="380"/>
            <p14:sldId id="379"/>
            <p14:sldId id="381"/>
            <p14:sldId id="382"/>
            <p14:sldId id="383"/>
            <p14:sldId id="384"/>
            <p14:sldId id="385"/>
            <p14:sldId id="390"/>
            <p14:sldId id="391"/>
            <p14:sldId id="392"/>
            <p14:sldId id="393"/>
            <p14:sldId id="394"/>
            <p14:sldId id="395"/>
            <p14:sldId id="396"/>
            <p14:sldId id="397"/>
            <p14:sldId id="31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2" autoAdjust="0"/>
    <p:restoredTop sz="82664" autoAdjust="0"/>
  </p:normalViewPr>
  <p:slideViewPr>
    <p:cSldViewPr snapToGrid="0">
      <p:cViewPr varScale="1">
        <p:scale>
          <a:sx n="91" d="100"/>
          <a:sy n="91" d="100"/>
        </p:scale>
        <p:origin x="1062"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E946147-8D50-4331-B9D5-17B3F977CFBB}" type="datetimeFigureOut">
              <a:rPr lang="en-US" smtClean="0"/>
              <a:t>8/29/2022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01C6B35-9482-424E-9714-F4ACC8A7652D}" type="slidenum">
              <a:rPr lang="en-US" smtClean="0"/>
              <a:t>‹#›</a:t>
            </a:fld>
            <a:endParaRPr lang="en-US"/>
          </a:p>
        </p:txBody>
      </p:sp>
    </p:spTree>
    <p:extLst>
      <p:ext uri="{BB962C8B-B14F-4D97-AF65-F5344CB8AC3E}">
        <p14:creationId xmlns:p14="http://schemas.microsoft.com/office/powerpoint/2010/main" val="154792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E148852-D70F-442F-809E-B079BF78EAAB}" type="datetimeFigureOut">
              <a:rPr lang="en-US" smtClean="0"/>
              <a:t>8/29/2022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43BBB4A-7672-4A44-8945-B6AA1969DBDB}" type="slidenum">
              <a:rPr lang="en-US" smtClean="0"/>
              <a:t>‹#›</a:t>
            </a:fld>
            <a:endParaRPr lang="en-US"/>
          </a:p>
        </p:txBody>
      </p:sp>
    </p:spTree>
    <p:extLst>
      <p:ext uri="{BB962C8B-B14F-4D97-AF65-F5344CB8AC3E}">
        <p14:creationId xmlns:p14="http://schemas.microsoft.com/office/powerpoint/2010/main" val="3241404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a:t>
            </a:r>
          </a:p>
          <a:p>
            <a:endParaRPr lang="en-US" dirty="0"/>
          </a:p>
          <a:p>
            <a:r>
              <a:rPr lang="en-US" dirty="0"/>
              <a:t>AR 27-26 Rules of Professional Conduct for Lawyers</a:t>
            </a:r>
          </a:p>
        </p:txBody>
      </p:sp>
      <p:sp>
        <p:nvSpPr>
          <p:cNvPr id="4" name="Slide Number Placeholder 3"/>
          <p:cNvSpPr>
            <a:spLocks noGrp="1"/>
          </p:cNvSpPr>
          <p:nvPr>
            <p:ph type="sldNum" sz="quarter" idx="10"/>
          </p:nvPr>
        </p:nvSpPr>
        <p:spPr/>
        <p:txBody>
          <a:bodyPr/>
          <a:lstStyle/>
          <a:p>
            <a:fld id="{043BBB4A-7672-4A44-8945-B6AA1969DBDB}" type="slidenum">
              <a:rPr lang="en-US" smtClean="0"/>
              <a:t>1</a:t>
            </a:fld>
            <a:endParaRPr lang="en-US"/>
          </a:p>
        </p:txBody>
      </p:sp>
    </p:spTree>
    <p:extLst>
      <p:ext uri="{BB962C8B-B14F-4D97-AF65-F5344CB8AC3E}">
        <p14:creationId xmlns:p14="http://schemas.microsoft.com/office/powerpoint/2010/main" val="1092162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commentary is in-line with Rule 1.13 Department of the Army as a Client</a:t>
            </a:r>
            <a:endParaRPr lang="en-US" dirty="0"/>
          </a:p>
        </p:txBody>
      </p:sp>
      <p:sp>
        <p:nvSpPr>
          <p:cNvPr id="4" name="Slide Number Placeholder 3"/>
          <p:cNvSpPr>
            <a:spLocks noGrp="1"/>
          </p:cNvSpPr>
          <p:nvPr>
            <p:ph type="sldNum" sz="quarter" idx="10"/>
          </p:nvPr>
        </p:nvSpPr>
        <p:spPr/>
        <p:txBody>
          <a:bodyPr/>
          <a:lstStyle/>
          <a:p>
            <a:fld id="{043BBB4A-7672-4A44-8945-B6AA1969DBDB}" type="slidenum">
              <a:rPr lang="en-US" smtClean="0"/>
              <a:t>14</a:t>
            </a:fld>
            <a:endParaRPr lang="en-US"/>
          </a:p>
        </p:txBody>
      </p:sp>
    </p:spTree>
    <p:extLst>
      <p:ext uri="{BB962C8B-B14F-4D97-AF65-F5344CB8AC3E}">
        <p14:creationId xmlns:p14="http://schemas.microsoft.com/office/powerpoint/2010/main" val="2026562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3BBB4A-7672-4A44-8945-B6AA1969DBDB}" type="slidenum">
              <a:rPr lang="en-US" smtClean="0"/>
              <a:t>15</a:t>
            </a:fld>
            <a:endParaRPr lang="en-US"/>
          </a:p>
        </p:txBody>
      </p:sp>
    </p:spTree>
    <p:extLst>
      <p:ext uri="{BB962C8B-B14F-4D97-AF65-F5344CB8AC3E}">
        <p14:creationId xmlns:p14="http://schemas.microsoft.com/office/powerpoint/2010/main" val="3377228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Model Rule 8.4(g)?  AR 27-26 did not adopt (g)</a:t>
            </a:r>
          </a:p>
          <a:p>
            <a:endParaRPr lang="en-US" dirty="0"/>
          </a:p>
          <a:p>
            <a:r>
              <a:rPr lang="en-US" dirty="0"/>
              <a:t>A</a:t>
            </a:r>
            <a:r>
              <a:rPr lang="en-US" baseline="0" dirty="0"/>
              <a:t> lawyer may not “</a:t>
            </a:r>
            <a:r>
              <a:rPr lang="en-US" sz="1200" b="0" i="0" kern="1200" dirty="0">
                <a:solidFill>
                  <a:schemeClr val="tx1"/>
                </a:solidFill>
                <a:effectLst/>
                <a:latin typeface="+mn-lt"/>
                <a:ea typeface="+mn-ea"/>
                <a:cs typeface="+mn-cs"/>
              </a:rPr>
              <a:t>engage in conduct that the lawyer knows or reasonably should know is harassment or discrimination on the basis of race, sex, religion, national origin, ethnicity, disability, age, sexual orientation, gender identity, marital status or socioeconomic status in conduct related to the practice of law.”</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There is</a:t>
            </a:r>
            <a:r>
              <a:rPr lang="en-US" sz="1200" b="0" i="0" kern="1200" baseline="0" dirty="0">
                <a:solidFill>
                  <a:schemeClr val="tx1"/>
                </a:solidFill>
                <a:effectLst/>
                <a:latin typeface="+mn-lt"/>
                <a:ea typeface="+mn-ea"/>
                <a:cs typeface="+mn-cs"/>
              </a:rPr>
              <a:t> a lot of controversy around this model rule provision, including First Amendment concerns, as well as concerns that the rule does not require that the harassment be “severe or pervasive” to be a violation (a key component of many federal and state anti-discrimination laws).  </a:t>
            </a:r>
            <a:endParaRPr lang="en-US" dirty="0"/>
          </a:p>
          <a:p>
            <a:endParaRPr lang="en-US" dirty="0"/>
          </a:p>
        </p:txBody>
      </p:sp>
      <p:sp>
        <p:nvSpPr>
          <p:cNvPr id="4" name="Slide Number Placeholder 3"/>
          <p:cNvSpPr>
            <a:spLocks noGrp="1"/>
          </p:cNvSpPr>
          <p:nvPr>
            <p:ph type="sldNum" sz="quarter" idx="10"/>
          </p:nvPr>
        </p:nvSpPr>
        <p:spPr/>
        <p:txBody>
          <a:bodyPr/>
          <a:lstStyle/>
          <a:p>
            <a:fld id="{043BBB4A-7672-4A44-8945-B6AA1969DBDB}" type="slidenum">
              <a:rPr lang="en-US" smtClean="0"/>
              <a:t>16</a:t>
            </a:fld>
            <a:endParaRPr lang="en-US"/>
          </a:p>
        </p:txBody>
      </p:sp>
    </p:spTree>
    <p:extLst>
      <p:ext uri="{BB962C8B-B14F-4D97-AF65-F5344CB8AC3E}">
        <p14:creationId xmlns:p14="http://schemas.microsoft.com/office/powerpoint/2010/main" val="2824089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the long and short of this particular rule is to not be shady. Stay above board and keep everyone informed to the fullest extent possible what you are doing and </a:t>
            </a:r>
            <a:r>
              <a:rPr lang="en-US"/>
              <a:t>who you are talking to.  </a:t>
            </a:r>
          </a:p>
        </p:txBody>
      </p:sp>
      <p:sp>
        <p:nvSpPr>
          <p:cNvPr id="4" name="Slide Number Placeholder 3"/>
          <p:cNvSpPr>
            <a:spLocks noGrp="1"/>
          </p:cNvSpPr>
          <p:nvPr>
            <p:ph type="sldNum" sz="quarter" idx="5"/>
          </p:nvPr>
        </p:nvSpPr>
        <p:spPr/>
        <p:txBody>
          <a:bodyPr/>
          <a:lstStyle/>
          <a:p>
            <a:fld id="{043BBB4A-7672-4A44-8945-B6AA1969DBDB}" type="slidenum">
              <a:rPr lang="en-US" smtClean="0"/>
              <a:t>17</a:t>
            </a:fld>
            <a:endParaRPr lang="en-US"/>
          </a:p>
        </p:txBody>
      </p:sp>
    </p:spTree>
    <p:extLst>
      <p:ext uri="{BB962C8B-B14F-4D97-AF65-F5344CB8AC3E}">
        <p14:creationId xmlns:p14="http://schemas.microsoft.com/office/powerpoint/2010/main" val="38377566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Model Rule 8.4(g)?  AR 27-26 did not adopt (g)</a:t>
            </a:r>
          </a:p>
          <a:p>
            <a:endParaRPr lang="en-US" dirty="0"/>
          </a:p>
          <a:p>
            <a:r>
              <a:rPr lang="en-US" dirty="0"/>
              <a:t>A</a:t>
            </a:r>
            <a:r>
              <a:rPr lang="en-US" baseline="0" dirty="0"/>
              <a:t> lawyer may not “</a:t>
            </a:r>
            <a:r>
              <a:rPr lang="en-US" sz="1200" b="0" i="0" kern="1200" dirty="0">
                <a:solidFill>
                  <a:schemeClr val="tx1"/>
                </a:solidFill>
                <a:effectLst/>
                <a:latin typeface="+mn-lt"/>
                <a:ea typeface="+mn-ea"/>
                <a:cs typeface="+mn-cs"/>
              </a:rPr>
              <a:t>engage in conduct that the lawyer knows or reasonably should know is harassment or discrimination on the basis of race, sex, religion, national origin, ethnicity, disability, age, sexual orientation, gender identity, marital status or socioeconomic status in conduct related to the practice of law.”</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There is</a:t>
            </a:r>
            <a:r>
              <a:rPr lang="en-US" sz="1200" b="0" i="0" kern="1200" baseline="0" dirty="0">
                <a:solidFill>
                  <a:schemeClr val="tx1"/>
                </a:solidFill>
                <a:effectLst/>
                <a:latin typeface="+mn-lt"/>
                <a:ea typeface="+mn-ea"/>
                <a:cs typeface="+mn-cs"/>
              </a:rPr>
              <a:t> a lot of controversy around this model rule provision, including First Amendment concerns, as well as concerns that the rule does not require that the harassment be “severe or pervasive” to be a violation (a key component of many federal and state anti-discrimination laws).  </a:t>
            </a:r>
            <a:endParaRPr lang="en-US" dirty="0"/>
          </a:p>
        </p:txBody>
      </p:sp>
      <p:sp>
        <p:nvSpPr>
          <p:cNvPr id="4" name="Slide Number Placeholder 3"/>
          <p:cNvSpPr>
            <a:spLocks noGrp="1"/>
          </p:cNvSpPr>
          <p:nvPr>
            <p:ph type="sldNum" sz="quarter" idx="10"/>
          </p:nvPr>
        </p:nvSpPr>
        <p:spPr/>
        <p:txBody>
          <a:bodyPr/>
          <a:lstStyle/>
          <a:p>
            <a:fld id="{043BBB4A-7672-4A44-8945-B6AA1969DBDB}" type="slidenum">
              <a:rPr lang="en-US" smtClean="0"/>
              <a:t>19</a:t>
            </a:fld>
            <a:endParaRPr lang="en-US"/>
          </a:p>
        </p:txBody>
      </p:sp>
    </p:spTree>
    <p:extLst>
      <p:ext uri="{BB962C8B-B14F-4D97-AF65-F5344CB8AC3E}">
        <p14:creationId xmlns:p14="http://schemas.microsoft.com/office/powerpoint/2010/main" val="501512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a:t>
            </a:r>
            <a:r>
              <a:rPr lang="en-US" baseline="0" dirty="0"/>
              <a:t> number of reasons under this rule that would require an attorney to decline representation or withdraw from an existing representation</a:t>
            </a:r>
          </a:p>
          <a:p>
            <a:pPr marL="171450" indent="-171450">
              <a:buFontTx/>
              <a:buChar char="-"/>
            </a:pPr>
            <a:r>
              <a:rPr lang="en-US" baseline="0" dirty="0"/>
              <a:t>Representation would result in a violation of these rules</a:t>
            </a:r>
          </a:p>
          <a:p>
            <a:pPr marL="171450" indent="-171450">
              <a:buFontTx/>
              <a:buChar char="-"/>
            </a:pPr>
            <a:r>
              <a:rPr lang="en-US" baseline="0" dirty="0"/>
              <a:t>Lawyers physical or mental condition would </a:t>
            </a:r>
            <a:r>
              <a:rPr lang="en-US" b="1" baseline="0" dirty="0"/>
              <a:t>materially impair</a:t>
            </a:r>
            <a:r>
              <a:rPr lang="en-US" b="0" baseline="0" dirty="0"/>
              <a:t> the ability to represent the client</a:t>
            </a:r>
          </a:p>
          <a:p>
            <a:pPr marL="171450" indent="-171450">
              <a:buFontTx/>
              <a:buChar char="-"/>
            </a:pPr>
            <a:r>
              <a:rPr lang="en-US" b="0" baseline="0" dirty="0"/>
              <a:t>The lawyer is discharged by the client</a:t>
            </a:r>
          </a:p>
          <a:p>
            <a:pPr marL="171450" indent="-171450">
              <a:buFontTx/>
              <a:buChar char="-"/>
            </a:pPr>
            <a:endParaRPr lang="en-US" b="0" baseline="0" dirty="0"/>
          </a:p>
          <a:p>
            <a:pPr marL="0" indent="0">
              <a:buFontTx/>
              <a:buNone/>
            </a:pPr>
            <a:r>
              <a:rPr lang="en-US" b="0" baseline="0" dirty="0"/>
              <a:t>There are also circumstances in which an attorney </a:t>
            </a:r>
            <a:r>
              <a:rPr lang="en-US" b="1" baseline="0" dirty="0"/>
              <a:t>may seek </a:t>
            </a:r>
            <a:r>
              <a:rPr lang="en-US" b="0" baseline="0" dirty="0"/>
              <a:t>to withdraw (</a:t>
            </a:r>
            <a:endParaRPr lang="en-US" dirty="0"/>
          </a:p>
        </p:txBody>
      </p:sp>
      <p:sp>
        <p:nvSpPr>
          <p:cNvPr id="4" name="Slide Number Placeholder 3"/>
          <p:cNvSpPr>
            <a:spLocks noGrp="1"/>
          </p:cNvSpPr>
          <p:nvPr>
            <p:ph type="sldNum" sz="quarter" idx="10"/>
          </p:nvPr>
        </p:nvSpPr>
        <p:spPr/>
        <p:txBody>
          <a:bodyPr/>
          <a:lstStyle/>
          <a:p>
            <a:fld id="{043BBB4A-7672-4A44-8945-B6AA1969DBDB}" type="slidenum">
              <a:rPr lang="en-US" smtClean="0"/>
              <a:t>20</a:t>
            </a:fld>
            <a:endParaRPr lang="en-US"/>
          </a:p>
        </p:txBody>
      </p:sp>
    </p:spTree>
    <p:extLst>
      <p:ext uri="{BB962C8B-B14F-4D97-AF65-F5344CB8AC3E}">
        <p14:creationId xmlns:p14="http://schemas.microsoft.com/office/powerpoint/2010/main" val="6658317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 lawyer who believes that another lawyer's known violations of disciplinary rules raise substantial questions about her fitness to practice must report those violations to the appropriate professional authority. A lawyer who believes that another lawyer's mental condition materially impairs her ability to represent clients, and who knows that that lawyer continues to do so, must report that lawyer's consequent violation of Rule 1.16(b)(2), which requires that she withdraw from the representation of clients.</a:t>
            </a:r>
            <a:endParaRPr lang="en-US" dirty="0"/>
          </a:p>
        </p:txBody>
      </p:sp>
      <p:sp>
        <p:nvSpPr>
          <p:cNvPr id="4" name="Slide Number Placeholder 3"/>
          <p:cNvSpPr>
            <a:spLocks noGrp="1"/>
          </p:cNvSpPr>
          <p:nvPr>
            <p:ph type="sldNum" sz="quarter" idx="10"/>
          </p:nvPr>
        </p:nvSpPr>
        <p:spPr/>
        <p:txBody>
          <a:bodyPr/>
          <a:lstStyle/>
          <a:p>
            <a:fld id="{043BBB4A-7672-4A44-8945-B6AA1969DBDB}" type="slidenum">
              <a:rPr lang="en-US" smtClean="0"/>
              <a:t>21</a:t>
            </a:fld>
            <a:endParaRPr lang="en-US"/>
          </a:p>
        </p:txBody>
      </p:sp>
    </p:spTree>
    <p:extLst>
      <p:ext uri="{BB962C8B-B14F-4D97-AF65-F5344CB8AC3E}">
        <p14:creationId xmlns:p14="http://schemas.microsoft.com/office/powerpoint/2010/main" val="7641509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TJAG’s constant of “Mastery of the Law” perhaps sets a</a:t>
            </a:r>
            <a:r>
              <a:rPr lang="en-US" baseline="0" dirty="0"/>
              <a:t> higher standards to ensure good legal practice.</a:t>
            </a:r>
            <a:endParaRPr lang="en-US" dirty="0"/>
          </a:p>
        </p:txBody>
      </p:sp>
      <p:sp>
        <p:nvSpPr>
          <p:cNvPr id="4" name="Slide Number Placeholder 3"/>
          <p:cNvSpPr>
            <a:spLocks noGrp="1"/>
          </p:cNvSpPr>
          <p:nvPr>
            <p:ph type="sldNum" sz="quarter" idx="10"/>
          </p:nvPr>
        </p:nvSpPr>
        <p:spPr/>
        <p:txBody>
          <a:bodyPr/>
          <a:lstStyle/>
          <a:p>
            <a:fld id="{043BBB4A-7672-4A44-8945-B6AA1969DBDB}" type="slidenum">
              <a:rPr lang="en-US" smtClean="0"/>
              <a:t>22</a:t>
            </a:fld>
            <a:endParaRPr lang="en-US"/>
          </a:p>
        </p:txBody>
      </p:sp>
    </p:spTree>
    <p:extLst>
      <p:ext uri="{BB962C8B-B14F-4D97-AF65-F5344CB8AC3E}">
        <p14:creationId xmlns:p14="http://schemas.microsoft.com/office/powerpoint/2010/main" val="6969019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(b)(1)(ii) is an augmentation to the ABA Model Rules that is specifically applicable to Army</a:t>
            </a:r>
            <a:r>
              <a:rPr lang="en-US" baseline="0" dirty="0"/>
              <a:t> personnel</a:t>
            </a:r>
            <a:endParaRPr lang="en-US" dirty="0"/>
          </a:p>
        </p:txBody>
      </p:sp>
      <p:sp>
        <p:nvSpPr>
          <p:cNvPr id="4" name="Slide Number Placeholder 3"/>
          <p:cNvSpPr>
            <a:spLocks noGrp="1"/>
          </p:cNvSpPr>
          <p:nvPr>
            <p:ph type="sldNum" sz="quarter" idx="10"/>
          </p:nvPr>
        </p:nvSpPr>
        <p:spPr/>
        <p:txBody>
          <a:bodyPr/>
          <a:lstStyle/>
          <a:p>
            <a:fld id="{043BBB4A-7672-4A44-8945-B6AA1969DBDB}" type="slidenum">
              <a:rPr lang="en-US" smtClean="0"/>
              <a:t>27</a:t>
            </a:fld>
            <a:endParaRPr lang="en-US"/>
          </a:p>
        </p:txBody>
      </p:sp>
    </p:spTree>
    <p:extLst>
      <p:ext uri="{BB962C8B-B14F-4D97-AF65-F5344CB8AC3E}">
        <p14:creationId xmlns:p14="http://schemas.microsoft.com/office/powerpoint/2010/main" val="20345765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269B2D-5371-4043-81B1-4E64B26C1D92}" type="slidenum">
              <a:rPr lang="en-US" smtClean="0"/>
              <a:t>32</a:t>
            </a:fld>
            <a:endParaRPr lang="en-US"/>
          </a:p>
        </p:txBody>
      </p:sp>
    </p:spTree>
    <p:extLst>
      <p:ext uri="{BB962C8B-B14F-4D97-AF65-F5344CB8AC3E}">
        <p14:creationId xmlns:p14="http://schemas.microsoft.com/office/powerpoint/2010/main" val="3753972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In June 2018, AR 27-26 adopted,</a:t>
            </a:r>
            <a:r>
              <a:rPr lang="en-US" sz="1200" baseline="0" dirty="0"/>
              <a:t> in large part, the ABA Model Rules of Professional Conduct (while also looking to the Navy and Air Force for military specific issues).  With this move the Army joins all 50 states which have also adopted, at least in part, the ABA Model Rules.</a:t>
            </a:r>
            <a:endParaRPr lang="en-US" sz="1200" dirty="0"/>
          </a:p>
          <a:p>
            <a:endParaRPr lang="en-US" dirty="0"/>
          </a:p>
        </p:txBody>
      </p:sp>
      <p:sp>
        <p:nvSpPr>
          <p:cNvPr id="4" name="Slide Number Placeholder 3"/>
          <p:cNvSpPr>
            <a:spLocks noGrp="1"/>
          </p:cNvSpPr>
          <p:nvPr>
            <p:ph type="sldNum" sz="quarter" idx="10"/>
          </p:nvPr>
        </p:nvSpPr>
        <p:spPr/>
        <p:txBody>
          <a:bodyPr/>
          <a:lstStyle/>
          <a:p>
            <a:fld id="{66269B2D-5371-4043-81B1-4E64B26C1D92}" type="slidenum">
              <a:rPr lang="en-US" smtClean="0"/>
              <a:t>2</a:t>
            </a:fld>
            <a:endParaRPr lang="en-US"/>
          </a:p>
        </p:txBody>
      </p:sp>
    </p:spTree>
    <p:extLst>
      <p:ext uri="{BB962C8B-B14F-4D97-AF65-F5344CB8AC3E}">
        <p14:creationId xmlns:p14="http://schemas.microsoft.com/office/powerpoint/2010/main" val="37309954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269B2D-5371-4043-81B1-4E64B26C1D92}" type="slidenum">
              <a:rPr lang="en-US" smtClean="0"/>
              <a:t>33</a:t>
            </a:fld>
            <a:endParaRPr lang="en-US"/>
          </a:p>
        </p:txBody>
      </p:sp>
    </p:spTree>
    <p:extLst>
      <p:ext uri="{BB962C8B-B14F-4D97-AF65-F5344CB8AC3E}">
        <p14:creationId xmlns:p14="http://schemas.microsoft.com/office/powerpoint/2010/main" val="8805707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269B2D-5371-4043-81B1-4E64B26C1D92}" type="slidenum">
              <a:rPr lang="en-US" smtClean="0"/>
              <a:t>34</a:t>
            </a:fld>
            <a:endParaRPr lang="en-US"/>
          </a:p>
        </p:txBody>
      </p:sp>
    </p:spTree>
    <p:extLst>
      <p:ext uri="{BB962C8B-B14F-4D97-AF65-F5344CB8AC3E}">
        <p14:creationId xmlns:p14="http://schemas.microsoft.com/office/powerpoint/2010/main" val="22615612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269B2D-5371-4043-81B1-4E64B26C1D92}" type="slidenum">
              <a:rPr lang="en-US" smtClean="0"/>
              <a:t>35</a:t>
            </a:fld>
            <a:endParaRPr lang="en-US"/>
          </a:p>
        </p:txBody>
      </p:sp>
    </p:spTree>
    <p:extLst>
      <p:ext uri="{BB962C8B-B14F-4D97-AF65-F5344CB8AC3E}">
        <p14:creationId xmlns:p14="http://schemas.microsoft.com/office/powerpoint/2010/main" val="8177421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269B2D-5371-4043-81B1-4E64B26C1D92}" type="slidenum">
              <a:rPr lang="en-US" smtClean="0"/>
              <a:t>36</a:t>
            </a:fld>
            <a:endParaRPr lang="en-US"/>
          </a:p>
        </p:txBody>
      </p:sp>
    </p:spTree>
    <p:extLst>
      <p:ext uri="{BB962C8B-B14F-4D97-AF65-F5344CB8AC3E}">
        <p14:creationId xmlns:p14="http://schemas.microsoft.com/office/powerpoint/2010/main" val="2717718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269B2D-5371-4043-81B1-4E64B26C1D92}" type="slidenum">
              <a:rPr lang="en-US" smtClean="0"/>
              <a:t>37</a:t>
            </a:fld>
            <a:endParaRPr lang="en-US"/>
          </a:p>
        </p:txBody>
      </p:sp>
    </p:spTree>
    <p:extLst>
      <p:ext uri="{BB962C8B-B14F-4D97-AF65-F5344CB8AC3E}">
        <p14:creationId xmlns:p14="http://schemas.microsoft.com/office/powerpoint/2010/main" val="41182055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p:txBody>
          <a:bodyPr/>
          <a:lstStyle/>
          <a:p>
            <a:pPr>
              <a:defRPr/>
            </a:pPr>
            <a:fld id="{40429213-CACD-4BD4-91D7-44435377D474}" type="slidenum">
              <a:rPr lang="en-US" smtClean="0">
                <a:latin typeface="Arial" pitchFamily="34" charset="0"/>
              </a:rPr>
              <a:pPr>
                <a:defRPr/>
              </a:pPr>
              <a:t>38</a:t>
            </a:fld>
            <a:endParaRPr lang="en-US" dirty="0">
              <a:latin typeface="Arial" pitchFamily="34" charset="0"/>
            </a:endParaRPr>
          </a:p>
        </p:txBody>
      </p:sp>
      <p:sp>
        <p:nvSpPr>
          <p:cNvPr id="121859" name="Rectangle 2"/>
          <p:cNvSpPr>
            <a:spLocks noGrp="1" noRot="1" noChangeAspect="1" noChangeArrowheads="1" noTextEdit="1"/>
          </p:cNvSpPr>
          <p:nvPr>
            <p:ph type="sldImg"/>
          </p:nvPr>
        </p:nvSpPr>
        <p:spPr>
          <a:xfrm>
            <a:off x="412750" y="701675"/>
            <a:ext cx="6165850" cy="3468688"/>
          </a:xfrm>
          <a:ln/>
        </p:spPr>
      </p:sp>
      <p:sp>
        <p:nvSpPr>
          <p:cNvPr id="121860" name="Rectangle 3"/>
          <p:cNvSpPr>
            <a:spLocks noGrp="1" noChangeArrowheads="1"/>
          </p:cNvSpPr>
          <p:nvPr>
            <p:ph type="body" idx="1"/>
          </p:nvPr>
        </p:nvSpPr>
        <p:spPr>
          <a:xfrm>
            <a:off x="602292" y="4184025"/>
            <a:ext cx="5782004" cy="4403399"/>
          </a:xfrm>
          <a:noFill/>
          <a:ln/>
        </p:spPr>
        <p:txBody>
          <a:bodyPr/>
          <a:lstStyle/>
          <a:p>
            <a:pPr marL="571497" lvl="3" eaLnBrk="1" hangingPunct="1"/>
            <a:endParaRPr lang="en-US" sz="900" dirty="0">
              <a:latin typeface="Arial" pitchFamily="34" charset="0"/>
            </a:endParaRPr>
          </a:p>
        </p:txBody>
      </p:sp>
    </p:spTree>
    <p:extLst>
      <p:ext uri="{BB962C8B-B14F-4D97-AF65-F5344CB8AC3E}">
        <p14:creationId xmlns:p14="http://schemas.microsoft.com/office/powerpoint/2010/main" val="2282710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t>
            </a:r>
            <a:r>
              <a:rPr lang="en-US" sz="1200" i="1" dirty="0"/>
              <a:t>Governance and applicability. </a:t>
            </a:r>
            <a:r>
              <a:rPr lang="en-US" sz="1200" dirty="0"/>
              <a:t>These Rules of Professional Conduct govern the ethical conduct of lawyers practicing under the UCMJ, MCM, the supervision of the four Senior Counsels, Section 1044, Title 10, United States Code (10 USC 1044), other laws of the United States, and regulations of the Department of the Army, including AR 27–1, AR 27–3, and AR 27–10.”  (AR 27-26, para. 7.a.)</a:t>
            </a:r>
          </a:p>
          <a:p>
            <a:endParaRPr lang="en-US" dirty="0"/>
          </a:p>
          <a:p>
            <a:r>
              <a:rPr lang="en-US" dirty="0"/>
              <a:t>AR</a:t>
            </a:r>
            <a:r>
              <a:rPr lang="en-US" baseline="0" dirty="0"/>
              <a:t> 27-26 applies to Reserve Component JAs at ALL TIMES.  This is distinguished from the JER and many other </a:t>
            </a:r>
            <a:r>
              <a:rPr lang="en-US" baseline="0" dirty="0" err="1"/>
              <a:t>SoC</a:t>
            </a:r>
            <a:r>
              <a:rPr lang="en-US" baseline="0" dirty="0"/>
              <a:t> rules that will only apply when a Reserve Component SM (including JAs) is in an official military status.  For Reserve Component personnel, they need to be aware of the interplay between these rules under AR 27-26 and the rules of their individual states.  This may mean applying both sets of rules depending on status.  For more on this, look to Rule 8.5.j.</a:t>
            </a:r>
            <a:endParaRPr lang="en-US" dirty="0"/>
          </a:p>
          <a:p>
            <a:endParaRPr lang="en-US" dirty="0"/>
          </a:p>
          <a:p>
            <a:r>
              <a:rPr lang="en-US" dirty="0"/>
              <a:t>Note that local national</a:t>
            </a:r>
            <a:r>
              <a:rPr lang="en-US" baseline="0" dirty="0"/>
              <a:t> lawyers employed by the </a:t>
            </a:r>
            <a:r>
              <a:rPr lang="en-US" baseline="0" dirty="0" err="1"/>
              <a:t>DoA</a:t>
            </a:r>
            <a:r>
              <a:rPr lang="en-US" baseline="0" dirty="0"/>
              <a:t> was added in the 2018 revision of AR 27-26</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These rules </a:t>
            </a:r>
            <a:r>
              <a:rPr lang="en-US" sz="1200" b="1" dirty="0"/>
              <a:t>govern in concert with other rules and standards </a:t>
            </a:r>
            <a:r>
              <a:rPr lang="en-US" sz="1200" dirty="0"/>
              <a:t>applicable to Army Lawyers such as the Joint Ethics Regulation, UCMJ, etc.</a:t>
            </a:r>
          </a:p>
          <a:p>
            <a:r>
              <a:rPr lang="en-US" baseline="0" dirty="0"/>
              <a:t>The 2018 revision to AR 27-26 is the first time that we specifically saw reference to the JER and other “government ethics” rules.</a:t>
            </a:r>
            <a:endParaRPr lang="en-US" dirty="0"/>
          </a:p>
        </p:txBody>
      </p:sp>
      <p:sp>
        <p:nvSpPr>
          <p:cNvPr id="4" name="Slide Number Placeholder 3"/>
          <p:cNvSpPr>
            <a:spLocks noGrp="1"/>
          </p:cNvSpPr>
          <p:nvPr>
            <p:ph type="sldNum" sz="quarter" idx="10"/>
          </p:nvPr>
        </p:nvSpPr>
        <p:spPr/>
        <p:txBody>
          <a:bodyPr/>
          <a:lstStyle/>
          <a:p>
            <a:fld id="{043BBB4A-7672-4A44-8945-B6AA1969DBDB}" type="slidenum">
              <a:rPr lang="en-US" smtClean="0"/>
              <a:t>3</a:t>
            </a:fld>
            <a:endParaRPr lang="en-US"/>
          </a:p>
        </p:txBody>
      </p:sp>
    </p:spTree>
    <p:extLst>
      <p:ext uri="{BB962C8B-B14F-4D97-AF65-F5344CB8AC3E}">
        <p14:creationId xmlns:p14="http://schemas.microsoft.com/office/powerpoint/2010/main" val="4045965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 27-26 includes an</a:t>
            </a:r>
            <a:r>
              <a:rPr lang="en-US" baseline="0" dirty="0"/>
              <a:t> introduction and preamble section.  The rules themselves are technically found in “Appendix B” of the regulation.  This introduction and preamble section in many ways mirrors the language found in the “Preamble and Scope” sections of the ABA Model Rules of Professional Conduct.</a:t>
            </a:r>
          </a:p>
          <a:p>
            <a:endParaRPr lang="en-US" baseline="0" dirty="0"/>
          </a:p>
          <a:p>
            <a:r>
              <a:rPr lang="en-US" baseline="0" dirty="0"/>
              <a:t>The major differences under AR 27-26 are to address issues such as applicability and the unique practice of law in the Army.</a:t>
            </a:r>
          </a:p>
          <a:p>
            <a:endParaRPr lang="en-US" sz="1200" dirty="0"/>
          </a:p>
          <a:p>
            <a:r>
              <a:rPr lang="en-US" sz="1200" dirty="0"/>
              <a:t>“This regulation provides comprehensive rules governing the ethical conduct of Army lawyers, military and civilian, . . . and of all non-Department of Defense civilian lawyers who practice in proceedings that are under the supervision of one of the Senior Counsels . . . It also provides professional conduct advice to all other Army personnel, military and civilian, to whom these Rules apply (see para 7).” (AR 27-27, para. 1)</a:t>
            </a:r>
          </a:p>
          <a:p>
            <a:endParaRPr lang="en-US" sz="1200" dirty="0"/>
          </a:p>
          <a:p>
            <a:r>
              <a:rPr lang="en-US" sz="1200" dirty="0"/>
              <a:t>“These Rules do not, however, exhaust the moral and ethical considerations that should inform a lawyer, for no worthwhile human activity can be completely defined by legal rules. These Rules simply provide </a:t>
            </a:r>
            <a:r>
              <a:rPr lang="en-US" sz="1200" b="1" dirty="0"/>
              <a:t>a framework for the ethical practice of law</a:t>
            </a:r>
            <a:r>
              <a:rPr lang="en-US" sz="1200" dirty="0"/>
              <a:t>.” (AR 27-26, para. 7.d.(2))</a:t>
            </a:r>
          </a:p>
          <a:p>
            <a:endParaRPr lang="en-US" baseline="0" dirty="0"/>
          </a:p>
          <a:p>
            <a:r>
              <a:rPr lang="en-US" baseline="0" dirty="0"/>
              <a:t>Providing a “framework for the ethical practice of law” means that these rules provide a floor, a base level of what is expected of us as military attorneys.</a:t>
            </a:r>
            <a:endParaRPr lang="en-US" dirty="0"/>
          </a:p>
          <a:p>
            <a:endParaRPr lang="en-US" dirty="0"/>
          </a:p>
        </p:txBody>
      </p:sp>
      <p:sp>
        <p:nvSpPr>
          <p:cNvPr id="4" name="Slide Number Placeholder 3"/>
          <p:cNvSpPr>
            <a:spLocks noGrp="1"/>
          </p:cNvSpPr>
          <p:nvPr>
            <p:ph type="sldNum" sz="quarter" idx="10"/>
          </p:nvPr>
        </p:nvSpPr>
        <p:spPr/>
        <p:txBody>
          <a:bodyPr/>
          <a:lstStyle/>
          <a:p>
            <a:fld id="{043BBB4A-7672-4A44-8945-B6AA1969DBDB}" type="slidenum">
              <a:rPr lang="en-US" smtClean="0"/>
              <a:t>4</a:t>
            </a:fld>
            <a:endParaRPr lang="en-US"/>
          </a:p>
        </p:txBody>
      </p:sp>
    </p:spTree>
    <p:extLst>
      <p:ext uri="{BB962C8B-B14F-4D97-AF65-F5344CB8AC3E}">
        <p14:creationId xmlns:p14="http://schemas.microsoft.com/office/powerpoint/2010/main" val="2848201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TJAG And DJAG Sends 40-17, Commitment to Ethical Conduct and Policy Memorandum 22-01, Professional Responsibility (1 March 2022).</a:t>
            </a:r>
          </a:p>
        </p:txBody>
      </p:sp>
      <p:sp>
        <p:nvSpPr>
          <p:cNvPr id="4" name="Slide Number Placeholder 3"/>
          <p:cNvSpPr>
            <a:spLocks noGrp="1"/>
          </p:cNvSpPr>
          <p:nvPr>
            <p:ph type="sldNum" sz="quarter" idx="10"/>
          </p:nvPr>
        </p:nvSpPr>
        <p:spPr/>
        <p:txBody>
          <a:bodyPr/>
          <a:lstStyle/>
          <a:p>
            <a:fld id="{043BBB4A-7672-4A44-8945-B6AA1969DBDB}" type="slidenum">
              <a:rPr lang="en-US" smtClean="0"/>
              <a:t>5</a:t>
            </a:fld>
            <a:endParaRPr lang="en-US"/>
          </a:p>
        </p:txBody>
      </p:sp>
    </p:spTree>
    <p:extLst>
      <p:ext uri="{BB962C8B-B14F-4D97-AF65-F5344CB8AC3E}">
        <p14:creationId xmlns:p14="http://schemas.microsoft.com/office/powerpoint/2010/main" val="586099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a:t>
            </a:r>
            <a:r>
              <a:rPr lang="en-US" baseline="0" dirty="0"/>
              <a:t> 27-26 now designates these individuals as “Senior Counsel” and lays out their specific responsibilities.  (2018 Revision)</a:t>
            </a:r>
          </a:p>
          <a:p>
            <a:endParaRPr lang="en-US" baseline="0" dirty="0"/>
          </a:p>
          <a:p>
            <a:r>
              <a:rPr lang="en-US" baseline="0" dirty="0"/>
              <a:t>Based on the Army OGC memo dated 18 AUG 19, the Senior Counsel also have the authority to approve </a:t>
            </a:r>
            <a:r>
              <a:rPr lang="en-US" baseline="0" dirty="0" err="1"/>
              <a:t>DoA</a:t>
            </a:r>
            <a:r>
              <a:rPr lang="en-US" baseline="0" dirty="0"/>
              <a:t> attorneys practicing law outside of the Department.</a:t>
            </a:r>
            <a:endParaRPr lang="en-US" dirty="0"/>
          </a:p>
        </p:txBody>
      </p:sp>
      <p:sp>
        <p:nvSpPr>
          <p:cNvPr id="4" name="Slide Number Placeholder 3"/>
          <p:cNvSpPr>
            <a:spLocks noGrp="1"/>
          </p:cNvSpPr>
          <p:nvPr>
            <p:ph type="sldNum" sz="quarter" idx="10"/>
          </p:nvPr>
        </p:nvSpPr>
        <p:spPr/>
        <p:txBody>
          <a:bodyPr/>
          <a:lstStyle/>
          <a:p>
            <a:fld id="{043BBB4A-7672-4A44-8945-B6AA1969DBDB}" type="slidenum">
              <a:rPr lang="en-US" smtClean="0"/>
              <a:t>6</a:t>
            </a:fld>
            <a:endParaRPr lang="en-US"/>
          </a:p>
        </p:txBody>
      </p:sp>
    </p:spTree>
    <p:extLst>
      <p:ext uri="{BB962C8B-B14F-4D97-AF65-F5344CB8AC3E}">
        <p14:creationId xmlns:p14="http://schemas.microsoft.com/office/powerpoint/2010/main" val="3378603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Rule</a:t>
            </a:r>
            <a:r>
              <a:rPr lang="en-US" baseline="0" dirty="0"/>
              <a:t> 5.1, Comment 7: “</a:t>
            </a:r>
            <a:r>
              <a:rPr lang="en-US" sz="1200" b="0" i="0" u="none" strike="noStrike" kern="1200" baseline="0" dirty="0">
                <a:solidFill>
                  <a:schemeClr val="tx1"/>
                </a:solidFill>
                <a:latin typeface="+mn-lt"/>
                <a:ea typeface="+mn-ea"/>
                <a:cs typeface="+mn-cs"/>
              </a:rPr>
              <a:t>Whether a lawyer has supervisory authority in particular circumstances is a question of fact. “</a:t>
            </a:r>
            <a:endParaRPr lang="en-US" dirty="0"/>
          </a:p>
          <a:p>
            <a:endParaRPr lang="en-US" dirty="0"/>
          </a:p>
          <a:p>
            <a:r>
              <a:rPr lang="en-US" dirty="0"/>
              <a:t>As supervisory lawyers, we have a responsibility to ensure those</a:t>
            </a:r>
            <a:r>
              <a:rPr lang="en-US" baseline="0" dirty="0"/>
              <a:t> lawyers that we supervise conform to the rules of Professional Conduct.</a:t>
            </a:r>
          </a:p>
          <a:p>
            <a:pPr marL="171450" indent="-171450">
              <a:buFont typeface="Arial" panose="020B0604020202020204" pitchFamily="34" charset="0"/>
              <a:buChar char="•"/>
            </a:pPr>
            <a:r>
              <a:rPr lang="en-US" baseline="0" dirty="0"/>
              <a:t>So how do we do that?  What does that look like?  </a:t>
            </a:r>
            <a:r>
              <a:rPr lang="en-US" b="1" baseline="0" dirty="0"/>
              <a:t>Training.</a:t>
            </a:r>
            <a:r>
              <a:rPr lang="en-US" b="0" baseline="0" dirty="0"/>
              <a:t>  We will talk more about training later in the presentation.</a:t>
            </a:r>
          </a:p>
          <a:p>
            <a:pPr marL="171450" indent="-171450">
              <a:buFont typeface="Arial" panose="020B0604020202020204" pitchFamily="34" charset="0"/>
              <a:buChar char="•"/>
            </a:pPr>
            <a:r>
              <a:rPr lang="en-US" b="0" baseline="0" dirty="0"/>
              <a:t>What is your office’s policy on how to handle ethics/professional conduct issues?</a:t>
            </a:r>
          </a:p>
          <a:p>
            <a:endParaRPr lang="en-US" b="0" baseline="0" dirty="0"/>
          </a:p>
          <a:p>
            <a:r>
              <a:rPr lang="en-US" b="0" baseline="0" dirty="0"/>
              <a:t>But as we all know, “Comment </a:t>
            </a:r>
            <a:r>
              <a:rPr lang="en-US" sz="1200" b="0" i="0" u="none" strike="noStrike" kern="1200" baseline="0" dirty="0">
                <a:solidFill>
                  <a:schemeClr val="tx1"/>
                </a:solidFill>
                <a:latin typeface="+mn-lt"/>
                <a:ea typeface="+mn-ea"/>
                <a:cs typeface="+mn-cs"/>
              </a:rPr>
              <a:t>(10) The duties imposed by this Rule on Senior Counsel and supervisory lawyers do not alter the personal duty of each lawyer to whom these Rules apply to abide by the Rules of Professional Conduct. “</a:t>
            </a:r>
            <a:endParaRPr lang="en-US" baseline="0" dirty="0"/>
          </a:p>
        </p:txBody>
      </p:sp>
      <p:sp>
        <p:nvSpPr>
          <p:cNvPr id="4" name="Slide Number Placeholder 3"/>
          <p:cNvSpPr>
            <a:spLocks noGrp="1"/>
          </p:cNvSpPr>
          <p:nvPr>
            <p:ph type="sldNum" sz="quarter" idx="10"/>
          </p:nvPr>
        </p:nvSpPr>
        <p:spPr/>
        <p:txBody>
          <a:bodyPr/>
          <a:lstStyle/>
          <a:p>
            <a:fld id="{043BBB4A-7672-4A44-8945-B6AA1969DBDB}" type="slidenum">
              <a:rPr lang="en-US" smtClean="0"/>
              <a:t>7</a:t>
            </a:fld>
            <a:endParaRPr lang="en-US"/>
          </a:p>
        </p:txBody>
      </p:sp>
    </p:spTree>
    <p:extLst>
      <p:ext uri="{BB962C8B-B14F-4D97-AF65-F5344CB8AC3E}">
        <p14:creationId xmlns:p14="http://schemas.microsoft.com/office/powerpoint/2010/main" val="873550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r>
              <a:rPr lang="en-US" sz="1200" b="0" i="0" u="none" strike="noStrike" kern="1200" baseline="0" dirty="0">
                <a:solidFill>
                  <a:schemeClr val="tx1"/>
                </a:solidFill>
                <a:latin typeface="+mn-lt"/>
                <a:ea typeface="+mn-ea"/>
                <a:cs typeface="+mn-cs"/>
              </a:rPr>
              <a:t>Although a lawyer is not relieved of responsibility for a violation by the fact that the lawyer acted at the direction of a supervisor, … </a:t>
            </a:r>
          </a:p>
          <a:p>
            <a:pPr marL="0" indent="0">
              <a:buNone/>
            </a:pP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(2) When lawyers in a supervisor-subordinate relationship encounter a matter involving professional judgment as to ethical duty, </a:t>
            </a:r>
            <a:r>
              <a:rPr lang="en-US" sz="1200" b="1" i="0" u="none" strike="noStrike" kern="1200" baseline="0" dirty="0">
                <a:solidFill>
                  <a:schemeClr val="tx1"/>
                </a:solidFill>
                <a:latin typeface="+mn-lt"/>
                <a:ea typeface="+mn-ea"/>
                <a:cs typeface="+mn-cs"/>
              </a:rPr>
              <a:t>the supervisor may assume responsibility for making the judgment</a:t>
            </a:r>
            <a:r>
              <a:rPr lang="en-US" sz="1200" b="0" i="0" u="none" strike="noStrike" kern="1200" baseline="0" dirty="0">
                <a:solidFill>
                  <a:schemeClr val="tx1"/>
                </a:solidFill>
                <a:latin typeface="+mn-lt"/>
                <a:ea typeface="+mn-ea"/>
                <a:cs typeface="+mn-cs"/>
              </a:rPr>
              <a:t>. Otherwise a consistent course of action or position could not be taken. If the question can reasonably be answered only one way, the duty of both lawyers is clear and they are equally responsible for fulfilling it. However, </a:t>
            </a:r>
            <a:r>
              <a:rPr lang="en-US" sz="1200" b="1" i="0" u="none" strike="noStrike" kern="1200" baseline="0" dirty="0">
                <a:solidFill>
                  <a:schemeClr val="tx1"/>
                </a:solidFill>
                <a:latin typeface="+mn-lt"/>
                <a:ea typeface="+mn-ea"/>
                <a:cs typeface="+mn-cs"/>
              </a:rPr>
              <a:t>if the question is reasonably arguable</a:t>
            </a:r>
            <a:r>
              <a:rPr lang="en-US" sz="1200" b="0" i="0" u="none" strike="noStrike" kern="1200" baseline="0" dirty="0">
                <a:solidFill>
                  <a:schemeClr val="tx1"/>
                </a:solidFill>
                <a:latin typeface="+mn-lt"/>
                <a:ea typeface="+mn-ea"/>
                <a:cs typeface="+mn-cs"/>
              </a:rPr>
              <a:t>, someone must decide upon the course of action. That authority ordinarily reposes in the supervisor, and a subordinate may be guided accordingly. For example, if a question arises whether the interests of two clients conflict under Rule 1.7, the supervisor's reasonable resolution of the question should protect the subordinate professionally if the resolution is subsequently challenged.  --  This is a way for supervisory attorneys to help relieve their subordinates of ethically uncertain situations.</a:t>
            </a:r>
            <a:endParaRPr lang="en-US" dirty="0"/>
          </a:p>
        </p:txBody>
      </p:sp>
      <p:sp>
        <p:nvSpPr>
          <p:cNvPr id="4" name="Slide Number Placeholder 3"/>
          <p:cNvSpPr>
            <a:spLocks noGrp="1"/>
          </p:cNvSpPr>
          <p:nvPr>
            <p:ph type="sldNum" sz="quarter" idx="10"/>
          </p:nvPr>
        </p:nvSpPr>
        <p:spPr/>
        <p:txBody>
          <a:bodyPr/>
          <a:lstStyle/>
          <a:p>
            <a:fld id="{043BBB4A-7672-4A44-8945-B6AA1969DBDB}" type="slidenum">
              <a:rPr lang="en-US" smtClean="0"/>
              <a:t>8</a:t>
            </a:fld>
            <a:endParaRPr lang="en-US"/>
          </a:p>
        </p:txBody>
      </p:sp>
    </p:spTree>
    <p:extLst>
      <p:ext uri="{BB962C8B-B14F-4D97-AF65-F5344CB8AC3E}">
        <p14:creationId xmlns:p14="http://schemas.microsoft.com/office/powerpoint/2010/main" val="2420132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043BBB4A-7672-4A44-8945-B6AA1969DBDB}" type="slidenum">
              <a:rPr lang="en-US" smtClean="0"/>
              <a:t>9</a:t>
            </a:fld>
            <a:endParaRPr lang="en-US"/>
          </a:p>
        </p:txBody>
      </p:sp>
    </p:spTree>
    <p:extLst>
      <p:ext uri="{BB962C8B-B14F-4D97-AF65-F5344CB8AC3E}">
        <p14:creationId xmlns:p14="http://schemas.microsoft.com/office/powerpoint/2010/main" val="42714022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4" name="Rectangle 21"/>
          <p:cNvSpPr>
            <a:spLocks noChangeArrowheads="1"/>
          </p:cNvSpPr>
          <p:nvPr userDrawn="1"/>
        </p:nvSpPr>
        <p:spPr bwMode="auto">
          <a:xfrm>
            <a:off x="1117600" y="6608742"/>
            <a:ext cx="9956800" cy="254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nchorCtr="1">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defRPr/>
            </a:pPr>
            <a:r>
              <a:rPr lang="en-US" altLang="en-US" sz="1051" dirty="0">
                <a:solidFill>
                  <a:srgbClr val="000000"/>
                </a:solidFill>
              </a:rPr>
              <a:t>This slide is </a:t>
            </a:r>
            <a:r>
              <a:rPr lang="en-US" altLang="en-US" sz="1051" b="1" dirty="0">
                <a:solidFill>
                  <a:srgbClr val="008000"/>
                </a:solidFill>
              </a:rPr>
              <a:t>UNCLASSIFIED//</a:t>
            </a:r>
          </a:p>
        </p:txBody>
      </p:sp>
      <p:sp>
        <p:nvSpPr>
          <p:cNvPr id="5" name="Rectangle 24"/>
          <p:cNvSpPr>
            <a:spLocks noChangeArrowheads="1"/>
          </p:cNvSpPr>
          <p:nvPr userDrawn="1"/>
        </p:nvSpPr>
        <p:spPr bwMode="auto">
          <a:xfrm rot="10800000">
            <a:off x="0" y="990600"/>
            <a:ext cx="12192000" cy="304800"/>
          </a:xfrm>
          <a:prstGeom prst="rect">
            <a:avLst/>
          </a:prstGeom>
          <a:gradFill rotWithShape="1">
            <a:gsLst>
              <a:gs pos="0">
                <a:schemeClr val="tx1"/>
              </a:gs>
              <a:gs pos="100000">
                <a:srgbClr val="FFCC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1351" b="1">
              <a:solidFill>
                <a:srgbClr val="FFFFFF"/>
              </a:solidFill>
            </a:endParaRPr>
          </a:p>
        </p:txBody>
      </p:sp>
      <p:sp>
        <p:nvSpPr>
          <p:cNvPr id="5122" name="Rectangle 2"/>
          <p:cNvSpPr>
            <a:spLocks noGrp="1" noChangeArrowheads="1"/>
          </p:cNvSpPr>
          <p:nvPr>
            <p:ph type="ctrTitle"/>
          </p:nvPr>
        </p:nvSpPr>
        <p:spPr>
          <a:xfrm>
            <a:off x="914400" y="2130436"/>
            <a:ext cx="10363200" cy="1470025"/>
          </a:xfrm>
        </p:spPr>
        <p:txBody>
          <a:bodyPr/>
          <a:lstStyle>
            <a:lvl1pPr algn="ctr">
              <a:defRPr/>
            </a:lvl1pPr>
          </a:lstStyle>
          <a:p>
            <a:r>
              <a:rPr lang="en-US"/>
              <a:t>Click to edit Master title style</a:t>
            </a:r>
            <a:endParaRPr lang="en-US" dirty="0"/>
          </a:p>
        </p:txBody>
      </p:sp>
      <p:sp>
        <p:nvSpPr>
          <p:cNvPr id="5123" name="Rectangle 3"/>
          <p:cNvSpPr>
            <a:spLocks noGrp="1" noChangeArrowheads="1"/>
          </p:cNvSpPr>
          <p:nvPr>
            <p:ph type="subTitle" idx="1"/>
          </p:nvPr>
        </p:nvSpPr>
        <p:spPr>
          <a:xfrm>
            <a:off x="1828800" y="3886200"/>
            <a:ext cx="8534400" cy="1752600"/>
          </a:xfrm>
        </p:spPr>
        <p:txBody>
          <a:bodyPr/>
          <a:lstStyle>
            <a:lvl1pPr marL="0" indent="0" algn="ctr">
              <a:buFontTx/>
              <a:buNone/>
              <a:defRPr sz="1500" baseline="0"/>
            </a:lvl1pPr>
          </a:lstStyle>
          <a:p>
            <a:r>
              <a:rPr lang="en-US"/>
              <a:t>Click to edit Master subtitle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5329" y="138814"/>
            <a:ext cx="1673471" cy="1573682"/>
          </a:xfrm>
          <a:prstGeom prst="rect">
            <a:avLst/>
          </a:prstGeom>
        </p:spPr>
      </p:pic>
    </p:spTree>
    <p:extLst>
      <p:ext uri="{BB962C8B-B14F-4D97-AF65-F5344CB8AC3E}">
        <p14:creationId xmlns:p14="http://schemas.microsoft.com/office/powerpoint/2010/main" val="387695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8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pening Slide Instructions">
    <p:spTree>
      <p:nvGrpSpPr>
        <p:cNvPr id="1" name=""/>
        <p:cNvGrpSpPr/>
        <p:nvPr/>
      </p:nvGrpSpPr>
      <p:grpSpPr>
        <a:xfrm>
          <a:off x="0" y="0"/>
          <a:ext cx="0" cy="0"/>
          <a:chOff x="0" y="0"/>
          <a:chExt cx="0" cy="0"/>
        </a:xfrm>
      </p:grpSpPr>
      <p:pic>
        <p:nvPicPr>
          <p:cNvPr id="2"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l="56757" r="21460" b="57854"/>
          <a:stretch>
            <a:fillRect/>
          </a:stretch>
        </p:blipFill>
        <p:spPr bwMode="auto">
          <a:xfrm>
            <a:off x="101600" y="1774832"/>
            <a:ext cx="7213600" cy="386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609600" y="390527"/>
            <a:ext cx="1158240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fontAlgn="base">
              <a:spcBef>
                <a:spcPct val="0"/>
              </a:spcBef>
              <a:spcAft>
                <a:spcPct val="0"/>
              </a:spcAft>
              <a:defRPr/>
            </a:pPr>
            <a:r>
              <a:rPr lang="en-US" altLang="en-US" sz="2100" b="1">
                <a:solidFill>
                  <a:srgbClr val="000000"/>
                </a:solidFill>
              </a:rPr>
              <a:t>Welcome to the 101</a:t>
            </a:r>
            <a:r>
              <a:rPr lang="en-US" altLang="en-US" sz="2100" b="1" baseline="30000">
                <a:solidFill>
                  <a:srgbClr val="000000"/>
                </a:solidFill>
              </a:rPr>
              <a:t>st</a:t>
            </a:r>
            <a:r>
              <a:rPr lang="en-US" altLang="en-US" sz="2100" b="1">
                <a:solidFill>
                  <a:srgbClr val="000000"/>
                </a:solidFill>
              </a:rPr>
              <a:t> Abn Div (AA) Slide Format</a:t>
            </a:r>
          </a:p>
        </p:txBody>
      </p:sp>
      <p:sp>
        <p:nvSpPr>
          <p:cNvPr id="4" name="Rectangle 3"/>
          <p:cNvSpPr>
            <a:spLocks noChangeArrowheads="1"/>
          </p:cNvSpPr>
          <p:nvPr userDrawn="1"/>
        </p:nvSpPr>
        <p:spPr bwMode="auto">
          <a:xfrm>
            <a:off x="7620001" y="6167439"/>
            <a:ext cx="4402667" cy="254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Font typeface="Arial" panose="020B0604020202020204" pitchFamily="34" charset="0"/>
              <a:buNone/>
              <a:defRPr/>
            </a:pPr>
            <a:r>
              <a:rPr lang="en-US" altLang="en-US" sz="1051" b="1">
                <a:solidFill>
                  <a:srgbClr val="000000"/>
                </a:solidFill>
              </a:rPr>
              <a:t>*</a:t>
            </a:r>
            <a:r>
              <a:rPr lang="en-US" altLang="en-US" sz="751" b="1">
                <a:solidFill>
                  <a:srgbClr val="000000"/>
                </a:solidFill>
              </a:rPr>
              <a:t> If you have questions on how to do this, see your section KMR or contact the KMO office.</a:t>
            </a:r>
          </a:p>
        </p:txBody>
      </p:sp>
      <p:sp>
        <p:nvSpPr>
          <p:cNvPr id="5" name="TextBox 4"/>
          <p:cNvSpPr txBox="1">
            <a:spLocks noChangeArrowheads="1"/>
          </p:cNvSpPr>
          <p:nvPr userDrawn="1"/>
        </p:nvSpPr>
        <p:spPr bwMode="auto">
          <a:xfrm>
            <a:off x="7315200" y="2336809"/>
            <a:ext cx="4775200" cy="1362552"/>
          </a:xfrm>
          <a:prstGeom prst="rect">
            <a:avLst/>
          </a:prstGeom>
          <a:solidFill>
            <a:schemeClr val="bg2"/>
          </a:solidFill>
          <a:ln w="28575">
            <a:solidFill>
              <a:schemeClr val="accent1"/>
            </a:solidFill>
            <a:miter lim="800000"/>
            <a:headEnd/>
            <a:tailEnd/>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ts val="900"/>
              </a:spcBef>
              <a:spcAft>
                <a:spcPct val="0"/>
              </a:spcAft>
              <a:buFont typeface="Arial" panose="020B0604020202020204" pitchFamily="34" charset="0"/>
              <a:buNone/>
              <a:defRPr/>
            </a:pPr>
            <a:r>
              <a:rPr lang="en-US" altLang="en-US" sz="1351" b="1">
                <a:solidFill>
                  <a:srgbClr val="000000"/>
                </a:solidFill>
              </a:rPr>
              <a:t>To begin making your briefing, follow the arrow and:</a:t>
            </a:r>
          </a:p>
          <a:p>
            <a:pPr fontAlgn="base">
              <a:spcBef>
                <a:spcPts val="900"/>
              </a:spcBef>
              <a:spcAft>
                <a:spcPct val="0"/>
              </a:spcAft>
              <a:buFont typeface="Arial" panose="020B0604020202020204" pitchFamily="34" charset="0"/>
              <a:buNone/>
              <a:defRPr/>
            </a:pPr>
            <a:r>
              <a:rPr lang="en-US" altLang="en-US" sz="1351" b="1">
                <a:solidFill>
                  <a:srgbClr val="000000"/>
                </a:solidFill>
              </a:rPr>
              <a:t>Step 1. From the “Home” tab, select “Layout” to select and create your title slide.</a:t>
            </a:r>
          </a:p>
          <a:p>
            <a:pPr fontAlgn="base">
              <a:spcBef>
                <a:spcPts val="900"/>
              </a:spcBef>
              <a:spcAft>
                <a:spcPct val="0"/>
              </a:spcAft>
              <a:buFont typeface="Arial" panose="020B0604020202020204" pitchFamily="34" charset="0"/>
              <a:buNone/>
              <a:defRPr/>
            </a:pPr>
            <a:r>
              <a:rPr lang="en-US" altLang="en-US" sz="1351" b="1">
                <a:solidFill>
                  <a:srgbClr val="000000"/>
                </a:solidFill>
              </a:rPr>
              <a:t>Step 2.  Add new slides to your brief, using the Layout menu to pick the style of each slide.*</a:t>
            </a:r>
          </a:p>
        </p:txBody>
      </p:sp>
      <p:grpSp>
        <p:nvGrpSpPr>
          <p:cNvPr id="6" name="Group 16"/>
          <p:cNvGrpSpPr>
            <a:grpSpLocks/>
          </p:cNvGrpSpPr>
          <p:nvPr userDrawn="1"/>
        </p:nvGrpSpPr>
        <p:grpSpPr bwMode="auto">
          <a:xfrm>
            <a:off x="1320800" y="1400175"/>
            <a:ext cx="2032000" cy="1066800"/>
            <a:chOff x="914400" y="1371601"/>
            <a:chExt cx="1194318" cy="1240970"/>
          </a:xfrm>
        </p:grpSpPr>
        <p:sp>
          <p:nvSpPr>
            <p:cNvPr id="7" name="Oval 6"/>
            <p:cNvSpPr/>
            <p:nvPr userDrawn="1"/>
          </p:nvSpPr>
          <p:spPr>
            <a:xfrm>
              <a:off x="1448111" y="2285709"/>
              <a:ext cx="660607" cy="3268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1" dirty="0">
                <a:solidFill>
                  <a:prstClr val="white"/>
                </a:solidFill>
                <a:latin typeface="Arial" pitchFamily="34" charset="0"/>
              </a:endParaRPr>
            </a:p>
          </p:txBody>
        </p:sp>
        <p:cxnSp>
          <p:nvCxnSpPr>
            <p:cNvPr id="8" name="Straight Arrow Connector 7"/>
            <p:cNvCxnSpPr/>
            <p:nvPr userDrawn="1"/>
          </p:nvCxnSpPr>
          <p:spPr>
            <a:xfrm rot="16200000" flipV="1">
              <a:off x="748714" y="1537286"/>
              <a:ext cx="962122" cy="63075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95105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 Minute Drill">
    <p:spTree>
      <p:nvGrpSpPr>
        <p:cNvPr id="1" name=""/>
        <p:cNvGrpSpPr/>
        <p:nvPr/>
      </p:nvGrpSpPr>
      <p:grpSpPr>
        <a:xfrm>
          <a:off x="0" y="0"/>
          <a:ext cx="0" cy="0"/>
          <a:chOff x="0" y="0"/>
          <a:chExt cx="0" cy="0"/>
        </a:xfrm>
      </p:grpSpPr>
      <p:cxnSp>
        <p:nvCxnSpPr>
          <p:cNvPr id="5" name="Straight Connector 4"/>
          <p:cNvCxnSpPr/>
          <p:nvPr userDrawn="1"/>
        </p:nvCxnSpPr>
        <p:spPr bwMode="auto">
          <a:xfrm rot="10800000">
            <a:off x="681574" y="3581400"/>
            <a:ext cx="11216217" cy="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rot="5400000">
            <a:off x="3784600" y="3843338"/>
            <a:ext cx="5029200" cy="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p:cNvSpPr>
            <a:spLocks noGrp="1"/>
          </p:cNvSpPr>
          <p:nvPr>
            <p:ph sz="quarter" idx="10"/>
          </p:nvPr>
        </p:nvSpPr>
        <p:spPr>
          <a:xfrm>
            <a:off x="1117600" y="685800"/>
            <a:ext cx="2235200" cy="457200"/>
          </a:xfrm>
        </p:spPr>
        <p:txBody>
          <a:bodyPr>
            <a:noAutofit/>
          </a:bodyPr>
          <a:lstStyle>
            <a:lvl1pPr marL="0" indent="0" algn="l">
              <a:buNone/>
              <a:defRPr sz="1351"/>
            </a:lvl1pPr>
          </a:lstStyle>
          <a:p>
            <a:pPr lvl="0"/>
            <a:r>
              <a:rPr lang="en-US"/>
              <a:t>Click to edit Master text styles</a:t>
            </a:r>
          </a:p>
        </p:txBody>
      </p:sp>
      <p:sp>
        <p:nvSpPr>
          <p:cNvPr id="8" name="Title Placeholder 1"/>
          <p:cNvSpPr>
            <a:spLocks noGrp="1"/>
          </p:cNvSpPr>
          <p:nvPr>
            <p:ph type="title"/>
          </p:nvPr>
        </p:nvSpPr>
        <p:spPr>
          <a:xfrm>
            <a:off x="3556000" y="274638"/>
            <a:ext cx="8636000" cy="822960"/>
          </a:xfrm>
          <a:prstGeom prst="rect">
            <a:avLst/>
          </a:prstGeom>
        </p:spPr>
        <p:txBody>
          <a:bodyPr rtlCol="0">
            <a:normAutofit/>
          </a:bodyPr>
          <a:lstStyle>
            <a:lvl1pPr>
              <a:defRPr/>
            </a:lvl1pPr>
          </a:lstStyle>
          <a:p>
            <a:r>
              <a:rPr lang="en-US"/>
              <a:t>Click to edit Master title style</a:t>
            </a:r>
            <a:endParaRPr lang="en-US" dirty="0"/>
          </a:p>
        </p:txBody>
      </p:sp>
    </p:spTree>
    <p:extLst>
      <p:ext uri="{BB962C8B-B14F-4D97-AF65-F5344CB8AC3E}">
        <p14:creationId xmlns:p14="http://schemas.microsoft.com/office/powerpoint/2010/main" val="961097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3200" y="1143003"/>
            <a:ext cx="5892800" cy="49831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3"/>
            <a:ext cx="5892800" cy="49831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4EBDFC7-9863-4C7C-8D29-DC156EB46A53}" type="datetimeFigureOut">
              <a:rPr lang="en-US">
                <a:solidFill>
                  <a:prstClr val="black">
                    <a:tint val="75000"/>
                  </a:prstClr>
                </a:solidFill>
              </a:rPr>
              <a:pPr>
                <a:defRPr/>
              </a:pPr>
              <a:t>8/29/2022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7C8E4B8-C7D3-4E40-9AC6-B1213F01FAA8}" type="slidenum">
              <a:rPr lang="en-US" altLang="en-US"/>
              <a:pPr>
                <a:defRPr/>
              </a:pPr>
              <a:t>‹#›</a:t>
            </a:fld>
            <a:endParaRPr lang="en-US" altLang="en-US" dirty="0"/>
          </a:p>
        </p:txBody>
      </p:sp>
    </p:spTree>
    <p:extLst>
      <p:ext uri="{BB962C8B-B14F-4D97-AF65-F5344CB8AC3E}">
        <p14:creationId xmlns:p14="http://schemas.microsoft.com/office/powerpoint/2010/main" val="4098817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10363200" cy="822960"/>
          </a:xfrm>
        </p:spPr>
        <p:txBody>
          <a:bodyPr>
            <a:noAutofit/>
          </a:bodyPr>
          <a:lstStyle>
            <a:lvl1pPr>
              <a:defRPr sz="3200"/>
            </a:lvl1pPr>
          </a:lstStyle>
          <a:p>
            <a:r>
              <a:rPr lang="en-US" dirty="0"/>
              <a:t>Click to edit Master title style</a:t>
            </a:r>
          </a:p>
        </p:txBody>
      </p:sp>
      <p:sp>
        <p:nvSpPr>
          <p:cNvPr id="3" name="Content Placeholder 2"/>
          <p:cNvSpPr>
            <a:spLocks noGrp="1"/>
          </p:cNvSpPr>
          <p:nvPr>
            <p:ph idx="1"/>
          </p:nvPr>
        </p:nvSpPr>
        <p:spPr>
          <a:xfrm>
            <a:off x="508000" y="1295400"/>
            <a:ext cx="11480800" cy="5181600"/>
          </a:xfrm>
        </p:spPr>
        <p:txBody>
          <a:bodyPr/>
          <a:lstStyle>
            <a:lvl1pPr marL="175018" indent="-175018">
              <a:buFont typeface="Arial" pitchFamily="34" charset="0"/>
              <a:buChar char="•"/>
              <a:defRPr sz="1951"/>
            </a:lvl1pPr>
            <a:lvl2pPr marL="472667" indent="-214308">
              <a:buFont typeface="Wingdings" pitchFamily="2" charset="2"/>
              <a:buChar char="Ø"/>
              <a:defRPr/>
            </a:lvl2pPr>
            <a:lvl3pPr marL="640540" indent="-167874">
              <a:buFont typeface="Arial" pitchFamily="34" charset="0"/>
              <a:buChar char="–"/>
              <a:defRPr/>
            </a:lvl3pPr>
            <a:lvl4pPr marL="817940" indent="-171446">
              <a:buFont typeface="Wingdings" pitchFamily="2" charset="2"/>
              <a:buChar char="§"/>
              <a:defRPr/>
            </a:lvl4pPr>
            <a:lvl5pPr marL="985814" indent="-171446">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74502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Quad Chart">
    <p:spTree>
      <p:nvGrpSpPr>
        <p:cNvPr id="1" name=""/>
        <p:cNvGrpSpPr/>
        <p:nvPr/>
      </p:nvGrpSpPr>
      <p:grpSpPr>
        <a:xfrm>
          <a:off x="0" y="0"/>
          <a:ext cx="0" cy="0"/>
          <a:chOff x="0" y="0"/>
          <a:chExt cx="0" cy="0"/>
        </a:xfrm>
      </p:grpSpPr>
      <p:cxnSp>
        <p:nvCxnSpPr>
          <p:cNvPr id="11" name="Straight Connector 10"/>
          <p:cNvCxnSpPr/>
          <p:nvPr userDrawn="1"/>
        </p:nvCxnSpPr>
        <p:spPr>
          <a:xfrm rot="5400000">
            <a:off x="3733800" y="3886200"/>
            <a:ext cx="4724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406400" y="3810000"/>
            <a:ext cx="1158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203200" y="1265249"/>
            <a:ext cx="5793317" cy="451027"/>
          </a:xfrm>
        </p:spPr>
        <p:txBody>
          <a:bodyPr anchor="b">
            <a:normAutofit/>
          </a:bodyPr>
          <a:lstStyle>
            <a:lvl1pPr marL="0" indent="0" algn="ctr">
              <a:buNone/>
              <a:defRPr sz="1500" b="1" u="sng"/>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t>Click to edit Master text styles</a:t>
            </a:r>
          </a:p>
        </p:txBody>
      </p:sp>
      <p:sp>
        <p:nvSpPr>
          <p:cNvPr id="4" name="Content Placeholder 3"/>
          <p:cNvSpPr>
            <a:spLocks noGrp="1"/>
          </p:cNvSpPr>
          <p:nvPr>
            <p:ph sz="half" idx="2"/>
          </p:nvPr>
        </p:nvSpPr>
        <p:spPr>
          <a:xfrm>
            <a:off x="203200" y="1777043"/>
            <a:ext cx="5793317" cy="1985510"/>
          </a:xfrm>
        </p:spPr>
        <p:txBody>
          <a:bodyPr>
            <a:normAutofit/>
          </a:bodyPr>
          <a:lstStyle>
            <a:lvl1pPr marL="130966" indent="-130966">
              <a:defRPr sz="1200"/>
            </a:lvl1pPr>
            <a:lvl2pPr marL="253598" indent="-122632">
              <a:buFont typeface="Wingdings" pitchFamily="2" charset="2"/>
              <a:buChar char="Ø"/>
              <a:defRPr sz="1051"/>
            </a:lvl2pPr>
            <a:lvl3pPr marL="385753" indent="-132157">
              <a:buFont typeface="Arial" pitchFamily="34" charset="0"/>
              <a:buChar char="­"/>
              <a:defRPr sz="9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6193374" y="1265249"/>
            <a:ext cx="5795433" cy="451027"/>
          </a:xfrm>
        </p:spPr>
        <p:txBody>
          <a:bodyPr anchor="b">
            <a:normAutofit/>
          </a:bodyPr>
          <a:lstStyle>
            <a:lvl1pPr marL="0" indent="0" algn="ctr">
              <a:buNone/>
              <a:defRPr sz="1500" b="1" u="sng"/>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4" y="1777043"/>
            <a:ext cx="5795433" cy="1985510"/>
          </a:xfrm>
        </p:spPr>
        <p:txBody>
          <a:bodyPr rtlCol="0">
            <a:normAutofit/>
          </a:bodyPr>
          <a:lstStyle>
            <a:lvl1pPr marL="130966" indent="-130966" algn="l" defTabSz="685783" rtl="0" eaLnBrk="1" latinLnBrk="0" hangingPunct="1">
              <a:spcBef>
                <a:spcPct val="20000"/>
              </a:spcBef>
              <a:buFont typeface="Arial" pitchFamily="34" charset="0"/>
              <a:defRPr lang="en-US" sz="1200" kern="1200" dirty="0" smtClean="0">
                <a:solidFill>
                  <a:schemeClr val="tx1"/>
                </a:solidFill>
                <a:latin typeface="Arial" pitchFamily="34" charset="0"/>
                <a:ea typeface="+mn-ea"/>
                <a:cs typeface="Arial" pitchFamily="34" charset="0"/>
              </a:defRPr>
            </a:lvl1pPr>
            <a:lvl2pPr marL="253598" indent="-122632" algn="l" defTabSz="685783" rtl="0" eaLnBrk="1" latinLnBrk="0" hangingPunct="1">
              <a:spcBef>
                <a:spcPct val="20000"/>
              </a:spcBef>
              <a:buFont typeface="Wingdings" pitchFamily="2" charset="2"/>
              <a:buChar char="Ø"/>
              <a:defRPr lang="en-US" sz="1051" kern="1200" dirty="0" smtClean="0">
                <a:solidFill>
                  <a:schemeClr val="tx1"/>
                </a:solidFill>
                <a:latin typeface="Arial" pitchFamily="34" charset="0"/>
                <a:ea typeface="+mn-ea"/>
                <a:cs typeface="Arial" pitchFamily="34" charset="0"/>
              </a:defRPr>
            </a:lvl2pPr>
            <a:lvl3pPr marL="385753" indent="-132157" algn="l" defTabSz="685783" rtl="0" eaLnBrk="1" latinLnBrk="0" hangingPunct="1">
              <a:spcBef>
                <a:spcPct val="20000"/>
              </a:spcBef>
              <a:buFont typeface="Arial" pitchFamily="34" charset="0"/>
              <a:buChar char="­"/>
              <a:defRPr lang="en-US" sz="900" kern="1200" dirty="0" smtClean="0">
                <a:solidFill>
                  <a:schemeClr val="tx1"/>
                </a:solidFill>
                <a:latin typeface="Arial" pitchFamily="34" charset="0"/>
                <a:ea typeface="+mn-ea"/>
                <a:cs typeface="Arial" pitchFamily="34" charset="0"/>
              </a:defRPr>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14" name="Text Placeholder 2"/>
          <p:cNvSpPr>
            <a:spLocks noGrp="1"/>
          </p:cNvSpPr>
          <p:nvPr>
            <p:ph type="body" idx="13"/>
          </p:nvPr>
        </p:nvSpPr>
        <p:spPr>
          <a:xfrm>
            <a:off x="203200" y="3892377"/>
            <a:ext cx="5793317" cy="451027"/>
          </a:xfrm>
        </p:spPr>
        <p:txBody>
          <a:bodyPr anchor="b">
            <a:normAutofit/>
          </a:bodyPr>
          <a:lstStyle>
            <a:lvl1pPr marL="0" indent="0" algn="ctr">
              <a:buNone/>
              <a:defRPr sz="1500" b="1" u="sng"/>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t>Click to edit Master text styles</a:t>
            </a:r>
          </a:p>
        </p:txBody>
      </p:sp>
      <p:sp>
        <p:nvSpPr>
          <p:cNvPr id="15" name="Content Placeholder 3"/>
          <p:cNvSpPr>
            <a:spLocks noGrp="1"/>
          </p:cNvSpPr>
          <p:nvPr>
            <p:ph sz="half" idx="14"/>
          </p:nvPr>
        </p:nvSpPr>
        <p:spPr>
          <a:xfrm>
            <a:off x="203200" y="4397839"/>
            <a:ext cx="5793317" cy="1991859"/>
          </a:xfrm>
        </p:spPr>
        <p:txBody>
          <a:bodyPr>
            <a:normAutofit/>
          </a:bodyPr>
          <a:lstStyle>
            <a:lvl1pPr marL="130966" indent="-130966">
              <a:defRPr sz="1200"/>
            </a:lvl1pPr>
            <a:lvl2pPr marL="253598" indent="-122632">
              <a:buFont typeface="Wingdings" pitchFamily="2" charset="2"/>
              <a:buChar char="Ø"/>
              <a:defRPr sz="1051"/>
            </a:lvl2pPr>
            <a:lvl3pPr marL="385753" indent="-132157">
              <a:buFont typeface="Arial" pitchFamily="34" charset="0"/>
              <a:buChar char="­"/>
              <a:defRPr sz="9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16" name="Text Placeholder 4"/>
          <p:cNvSpPr>
            <a:spLocks noGrp="1"/>
          </p:cNvSpPr>
          <p:nvPr>
            <p:ph type="body" sz="quarter" idx="15"/>
          </p:nvPr>
        </p:nvSpPr>
        <p:spPr>
          <a:xfrm>
            <a:off x="6193374" y="3892377"/>
            <a:ext cx="5795433" cy="451027"/>
          </a:xfrm>
        </p:spPr>
        <p:txBody>
          <a:bodyPr anchor="b">
            <a:normAutofit/>
          </a:bodyPr>
          <a:lstStyle>
            <a:lvl1pPr marL="0" indent="0" algn="ctr">
              <a:buNone/>
              <a:defRPr sz="1500" b="1" u="sng"/>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t>Click to edit Master text styles</a:t>
            </a:r>
          </a:p>
        </p:txBody>
      </p:sp>
      <p:sp>
        <p:nvSpPr>
          <p:cNvPr id="17" name="Content Placeholder 5"/>
          <p:cNvSpPr>
            <a:spLocks noGrp="1"/>
          </p:cNvSpPr>
          <p:nvPr>
            <p:ph sz="quarter" idx="16"/>
          </p:nvPr>
        </p:nvSpPr>
        <p:spPr>
          <a:xfrm>
            <a:off x="6193374" y="4397839"/>
            <a:ext cx="5795433" cy="1991859"/>
          </a:xfrm>
        </p:spPr>
        <p:txBody>
          <a:bodyPr>
            <a:normAutofit/>
          </a:bodyPr>
          <a:lstStyle>
            <a:lvl1pPr marL="130966" indent="-130966">
              <a:defRPr sz="1200"/>
            </a:lvl1pPr>
            <a:lvl2pPr marL="253598" indent="-122632">
              <a:buFont typeface="Wingdings" pitchFamily="2" charset="2"/>
              <a:buChar char="Ø"/>
              <a:defRPr sz="1051"/>
            </a:lvl2pPr>
            <a:lvl3pPr marL="385753" indent="-132157">
              <a:buFont typeface="Arial" pitchFamily="34" charset="0"/>
              <a:buChar char="­"/>
              <a:defRPr sz="9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p:txBody>
      </p:sp>
      <p:sp>
        <p:nvSpPr>
          <p:cNvPr id="20" name="Title 1"/>
          <p:cNvSpPr>
            <a:spLocks noGrp="1" noChangeAspect="1"/>
          </p:cNvSpPr>
          <p:nvPr>
            <p:ph type="title"/>
          </p:nvPr>
        </p:nvSpPr>
        <p:spPr>
          <a:xfrm>
            <a:off x="1828800" y="274320"/>
            <a:ext cx="10363200" cy="822960"/>
          </a:xfrm>
          <a:prstGeom prst="rect">
            <a:avLst/>
          </a:prstGeom>
        </p:spPr>
        <p:txBody>
          <a:bodyPr>
            <a:normAutofit/>
          </a:bodyPr>
          <a:lstStyle>
            <a:lvl1pPr algn="r">
              <a:defRPr sz="2100" b="1">
                <a:latin typeface="Arial"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456395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mall Logo">
    <p:spTree>
      <p:nvGrpSpPr>
        <p:cNvPr id="1" name=""/>
        <p:cNvGrpSpPr/>
        <p:nvPr/>
      </p:nvGrpSpPr>
      <p:grpSpPr>
        <a:xfrm>
          <a:off x="0" y="0"/>
          <a:ext cx="0" cy="0"/>
          <a:chOff x="0" y="0"/>
          <a:chExt cx="0" cy="0"/>
        </a:xfrm>
      </p:grpSpPr>
      <p:sp>
        <p:nvSpPr>
          <p:cNvPr id="3" name="Rectangle 32"/>
          <p:cNvSpPr>
            <a:spLocks noChangeArrowheads="1"/>
          </p:cNvSpPr>
          <p:nvPr userDrawn="1"/>
        </p:nvSpPr>
        <p:spPr bwMode="auto">
          <a:xfrm rot="10800000">
            <a:off x="0" y="473075"/>
            <a:ext cx="12192000" cy="103188"/>
          </a:xfrm>
          <a:prstGeom prst="rect">
            <a:avLst/>
          </a:prstGeom>
          <a:gradFill rotWithShape="1">
            <a:gsLst>
              <a:gs pos="0">
                <a:schemeClr val="tx1"/>
              </a:gs>
              <a:gs pos="100000">
                <a:srgbClr val="FFCC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1351" b="1">
              <a:solidFill>
                <a:srgbClr val="FFFFFF"/>
              </a:solidFill>
            </a:endParaRPr>
          </a:p>
        </p:txBody>
      </p:sp>
      <p:sp>
        <p:nvSpPr>
          <p:cNvPr id="4" name="Slide Number Placeholder 4"/>
          <p:cNvSpPr txBox="1">
            <a:spLocks/>
          </p:cNvSpPr>
          <p:nvPr userDrawn="1"/>
        </p:nvSpPr>
        <p:spPr>
          <a:xfrm>
            <a:off x="0" y="6562725"/>
            <a:ext cx="1117600" cy="304800"/>
          </a:xfrm>
          <a:prstGeom prst="rect">
            <a:avLst/>
          </a:prstGeom>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defRPr/>
            </a:pPr>
            <a:fld id="{9770B61E-5FBD-4892-8577-725AE877F2DF}" type="slidenum">
              <a:rPr lang="en-US" altLang="en-US" sz="751" b="1" smtClean="0">
                <a:solidFill>
                  <a:srgbClr val="000000"/>
                </a:solidFill>
              </a:rPr>
              <a:pPr eaLnBrk="1" fontAlgn="base" hangingPunct="1">
                <a:spcBef>
                  <a:spcPct val="0"/>
                </a:spcBef>
                <a:spcAft>
                  <a:spcPct val="0"/>
                </a:spcAft>
                <a:defRPr/>
              </a:pPr>
              <a:t>‹#›</a:t>
            </a:fld>
            <a:endParaRPr lang="en-US" altLang="en-US" sz="751" b="1">
              <a:solidFill>
                <a:srgbClr val="000000"/>
              </a:solidFill>
            </a:endParaRPr>
          </a:p>
        </p:txBody>
      </p:sp>
      <p:sp>
        <p:nvSpPr>
          <p:cNvPr id="5" name="Rectangle 28"/>
          <p:cNvSpPr>
            <a:spLocks noChangeArrowheads="1"/>
          </p:cNvSpPr>
          <p:nvPr userDrawn="1"/>
        </p:nvSpPr>
        <p:spPr bwMode="auto">
          <a:xfrm>
            <a:off x="643467" y="-17935"/>
            <a:ext cx="3759200" cy="196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r>
              <a:rPr lang="en-US" altLang="en-US" sz="675" b="1">
                <a:solidFill>
                  <a:srgbClr val="008000"/>
                </a:solidFill>
              </a:rPr>
              <a:t>UNCLASSIFIED//FOR OFFICIAL USE ONLY</a:t>
            </a:r>
          </a:p>
        </p:txBody>
      </p:sp>
      <p:sp>
        <p:nvSpPr>
          <p:cNvPr id="6" name="Rectangle 29"/>
          <p:cNvSpPr>
            <a:spLocks noChangeArrowheads="1"/>
          </p:cNvSpPr>
          <p:nvPr userDrawn="1"/>
        </p:nvSpPr>
        <p:spPr bwMode="auto">
          <a:xfrm>
            <a:off x="6187017" y="6692996"/>
            <a:ext cx="6096000" cy="207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fontAlgn="base">
              <a:spcBef>
                <a:spcPct val="0"/>
              </a:spcBef>
              <a:spcAft>
                <a:spcPct val="0"/>
              </a:spcAft>
              <a:defRPr/>
            </a:pPr>
            <a:r>
              <a:rPr lang="en-US" altLang="en-US" sz="751" b="1">
                <a:solidFill>
                  <a:srgbClr val="008000"/>
                </a:solidFill>
              </a:rPr>
              <a:t>UNCLASSIFIED//FOR OFFICIAL USE ONLY</a:t>
            </a:r>
          </a:p>
        </p:txBody>
      </p:sp>
      <p:sp>
        <p:nvSpPr>
          <p:cNvPr id="11" name="Title 1"/>
          <p:cNvSpPr>
            <a:spLocks noGrp="1"/>
          </p:cNvSpPr>
          <p:nvPr>
            <p:ph type="title"/>
          </p:nvPr>
        </p:nvSpPr>
        <p:spPr>
          <a:xfrm>
            <a:off x="1828800" y="0"/>
            <a:ext cx="10363200" cy="533400"/>
          </a:xfrm>
        </p:spPr>
        <p:txBody>
          <a:bodyPr>
            <a:normAutofit/>
          </a:bodyPr>
          <a:lstStyle>
            <a:lvl1pPr algn="r">
              <a:defRPr sz="2100"/>
            </a:lvl1pPr>
          </a:lstStyle>
          <a:p>
            <a:r>
              <a:rPr lang="en-US"/>
              <a:t>Click to edit Master title style</a:t>
            </a:r>
            <a:endParaRPr lang="en-US" dirty="0"/>
          </a:p>
        </p:txBody>
      </p:sp>
    </p:spTree>
    <p:extLst>
      <p:ext uri="{BB962C8B-B14F-4D97-AF65-F5344CB8AC3E}">
        <p14:creationId xmlns:p14="http://schemas.microsoft.com/office/powerpoint/2010/main" val="3190312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60210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Back-up Slides">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1"/>
            <a:ext cx="10363200" cy="1362075"/>
          </a:xfrm>
        </p:spPr>
        <p:txBody>
          <a:bodyPr anchor="t">
            <a:noAutofit/>
          </a:bodyPr>
          <a:lstStyle>
            <a:lvl1pPr algn="l">
              <a:defRPr sz="2700" b="1" cap="all"/>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solidFill>
                  <a:schemeClr val="tx1"/>
                </a:solidFill>
              </a:defRPr>
            </a:lvl1pPr>
            <a:lvl2pPr marL="342891" indent="0">
              <a:buNone/>
              <a:defRPr sz="1351">
                <a:solidFill>
                  <a:schemeClr val="tx1">
                    <a:tint val="75000"/>
                  </a:schemeClr>
                </a:solidFill>
              </a:defRPr>
            </a:lvl2pPr>
            <a:lvl3pPr marL="685783" indent="0">
              <a:buNone/>
              <a:defRPr sz="1200">
                <a:solidFill>
                  <a:schemeClr val="tx1">
                    <a:tint val="75000"/>
                  </a:schemeClr>
                </a:solidFill>
              </a:defRPr>
            </a:lvl3pPr>
            <a:lvl4pPr marL="1028674" indent="0">
              <a:buNone/>
              <a:defRPr sz="1051">
                <a:solidFill>
                  <a:schemeClr val="tx1">
                    <a:tint val="75000"/>
                  </a:schemeClr>
                </a:solidFill>
              </a:defRPr>
            </a:lvl4pPr>
            <a:lvl5pPr marL="1371566" indent="0">
              <a:buNone/>
              <a:defRPr sz="1051">
                <a:solidFill>
                  <a:schemeClr val="tx1">
                    <a:tint val="75000"/>
                  </a:schemeClr>
                </a:solidFill>
              </a:defRPr>
            </a:lvl5pPr>
            <a:lvl6pPr marL="1714457" indent="0">
              <a:buNone/>
              <a:defRPr sz="1051">
                <a:solidFill>
                  <a:schemeClr val="tx1">
                    <a:tint val="75000"/>
                  </a:schemeClr>
                </a:solidFill>
              </a:defRPr>
            </a:lvl6pPr>
            <a:lvl7pPr marL="2057349" indent="0">
              <a:buNone/>
              <a:defRPr sz="1051">
                <a:solidFill>
                  <a:schemeClr val="tx1">
                    <a:tint val="75000"/>
                  </a:schemeClr>
                </a:solidFill>
              </a:defRPr>
            </a:lvl7pPr>
            <a:lvl8pPr marL="2400240" indent="0">
              <a:buNone/>
              <a:defRPr sz="1051">
                <a:solidFill>
                  <a:schemeClr val="tx1">
                    <a:tint val="75000"/>
                  </a:schemeClr>
                </a:solidFill>
              </a:defRPr>
            </a:lvl8pPr>
            <a:lvl9pPr marL="2743131" indent="0">
              <a:buNone/>
              <a:defRPr sz="1051">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6470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0" y="1295400"/>
            <a:ext cx="5689600" cy="5105400"/>
          </a:xfrm>
        </p:spPr>
        <p:txBody>
          <a:bodyPr/>
          <a:lstStyle>
            <a:lvl1pPr marL="175018" indent="-175018">
              <a:buFont typeface="Arial" pitchFamily="34" charset="0"/>
              <a:buChar char="•"/>
              <a:defRPr sz="1951"/>
            </a:lvl1pPr>
            <a:lvl2pPr marL="389325" indent="-214308">
              <a:buFont typeface="Wingdings" pitchFamily="2" charset="2"/>
              <a:buChar char="Ø"/>
              <a:defRPr sz="1800"/>
            </a:lvl2pPr>
            <a:lvl3pPr marL="558390" indent="-171446">
              <a:buFont typeface="Arial" pitchFamily="34" charset="0"/>
              <a:buChar char="–"/>
              <a:defRPr sz="1500"/>
            </a:lvl3pPr>
            <a:lvl4pPr marL="688164" indent="-171446">
              <a:buFont typeface="Wingdings" pitchFamily="2" charset="2"/>
              <a:buChar char="§"/>
              <a:defRPr sz="1351"/>
            </a:lvl4pPr>
            <a:lvl5pPr marL="863182" indent="-171446">
              <a:defRPr sz="1351"/>
            </a:lvl5pPr>
            <a:lvl6pPr>
              <a:defRPr sz="1351"/>
            </a:lvl6pPr>
            <a:lvl7pPr>
              <a:defRPr sz="1351"/>
            </a:lvl7pPr>
            <a:lvl8pPr>
              <a:defRPr sz="1351"/>
            </a:lvl8pPr>
            <a:lvl9pPr>
              <a:defRPr sz="13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sz="half" idx="10"/>
          </p:nvPr>
        </p:nvSpPr>
        <p:spPr>
          <a:xfrm>
            <a:off x="6299200" y="1295400"/>
            <a:ext cx="5689600" cy="5105400"/>
          </a:xfrm>
        </p:spPr>
        <p:txBody>
          <a:bodyPr/>
          <a:lstStyle>
            <a:lvl1pPr marL="175018" indent="-175018">
              <a:buFont typeface="Arial" pitchFamily="34" charset="0"/>
              <a:buChar char="•"/>
              <a:defRPr sz="1951"/>
            </a:lvl1pPr>
            <a:lvl2pPr marL="389325" indent="-214308">
              <a:buFont typeface="Wingdings" pitchFamily="2" charset="2"/>
              <a:buChar char="Ø"/>
              <a:defRPr sz="1800"/>
            </a:lvl2pPr>
            <a:lvl3pPr marL="558390" indent="-171446">
              <a:buFont typeface="Arial" pitchFamily="34" charset="0"/>
              <a:buChar char="–"/>
              <a:defRPr sz="1500"/>
            </a:lvl3pPr>
            <a:lvl4pPr marL="688164" indent="-171446">
              <a:buFont typeface="Wingdings" pitchFamily="2" charset="2"/>
              <a:buChar char="§"/>
              <a:defRPr sz="1351"/>
            </a:lvl4pPr>
            <a:lvl5pPr marL="863182" indent="-171446">
              <a:defRPr sz="1351"/>
            </a:lvl5pPr>
            <a:lvl6pPr>
              <a:defRPr sz="1351"/>
            </a:lvl6pPr>
            <a:lvl7pPr>
              <a:defRPr sz="1351"/>
            </a:lvl7pPr>
            <a:lvl8pPr>
              <a:defRPr sz="1351"/>
            </a:lvl8pPr>
            <a:lvl9pPr>
              <a:defRPr sz="13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88421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8000" y="1295401"/>
            <a:ext cx="5689600" cy="533400"/>
          </a:xfrm>
        </p:spPr>
        <p:txBody>
          <a:bodyPr anchor="b">
            <a:noAutofit/>
          </a:bodyPr>
          <a:lstStyle>
            <a:lvl1pPr marL="0" indent="0">
              <a:buNone/>
              <a:defRPr sz="1800" b="1" u="sng"/>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t>Click to edit Master text styles</a:t>
            </a:r>
          </a:p>
        </p:txBody>
      </p:sp>
      <p:sp>
        <p:nvSpPr>
          <p:cNvPr id="5" name="Text Placeholder 4"/>
          <p:cNvSpPr>
            <a:spLocks noGrp="1"/>
          </p:cNvSpPr>
          <p:nvPr>
            <p:ph type="body" sz="quarter" idx="3"/>
          </p:nvPr>
        </p:nvSpPr>
        <p:spPr>
          <a:xfrm>
            <a:off x="6396574" y="1295412"/>
            <a:ext cx="5693833" cy="533399"/>
          </a:xfrm>
        </p:spPr>
        <p:txBody>
          <a:bodyPr anchor="b">
            <a:noAutofit/>
          </a:bodyPr>
          <a:lstStyle>
            <a:lvl1pPr marL="0" indent="0">
              <a:buNone/>
              <a:defRPr sz="1800" b="1" u="sng"/>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t>Click to edit Master text styles</a:t>
            </a:r>
          </a:p>
        </p:txBody>
      </p:sp>
      <p:sp>
        <p:nvSpPr>
          <p:cNvPr id="7" name="Content Placeholder 2"/>
          <p:cNvSpPr>
            <a:spLocks noGrp="1"/>
          </p:cNvSpPr>
          <p:nvPr>
            <p:ph sz="half" idx="10"/>
          </p:nvPr>
        </p:nvSpPr>
        <p:spPr>
          <a:xfrm>
            <a:off x="508000" y="1854679"/>
            <a:ext cx="5689600" cy="4546121"/>
          </a:xfrm>
        </p:spPr>
        <p:txBody>
          <a:bodyPr>
            <a:normAutofit/>
          </a:bodyPr>
          <a:lstStyle>
            <a:lvl1pPr marL="175018" indent="-175018">
              <a:buFont typeface="Arial" pitchFamily="34" charset="0"/>
              <a:buChar char="•"/>
              <a:defRPr sz="1800"/>
            </a:lvl1pPr>
            <a:lvl2pPr marL="389325" indent="-214308">
              <a:buFont typeface="Wingdings" pitchFamily="2" charset="2"/>
              <a:buChar char="Ø"/>
              <a:defRPr sz="1500"/>
            </a:lvl2pPr>
            <a:lvl3pPr marL="558390" indent="-171446">
              <a:buFont typeface="Arial" pitchFamily="34" charset="0"/>
              <a:buChar char="–"/>
              <a:defRPr sz="1351"/>
            </a:lvl3pPr>
            <a:lvl4pPr marL="688164" indent="-171446">
              <a:buFont typeface="Wingdings" pitchFamily="2" charset="2"/>
              <a:buChar char="§"/>
              <a:defRPr sz="1200"/>
            </a:lvl4pPr>
            <a:lvl5pPr marL="863182" indent="-171446">
              <a:defRPr sz="1200"/>
            </a:lvl5pPr>
            <a:lvl6pPr>
              <a:defRPr sz="1351"/>
            </a:lvl6pPr>
            <a:lvl7pPr>
              <a:defRPr sz="1351"/>
            </a:lvl7pPr>
            <a:lvl8pPr>
              <a:defRPr sz="1351"/>
            </a:lvl8pPr>
            <a:lvl9pPr>
              <a:defRPr sz="13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1"/>
          </p:nvPr>
        </p:nvSpPr>
        <p:spPr>
          <a:xfrm>
            <a:off x="6391211" y="1854679"/>
            <a:ext cx="5689600" cy="4546121"/>
          </a:xfrm>
        </p:spPr>
        <p:txBody>
          <a:bodyPr>
            <a:normAutofit/>
          </a:bodyPr>
          <a:lstStyle>
            <a:lvl1pPr marL="175018" indent="-175018">
              <a:buFont typeface="Arial" pitchFamily="34" charset="0"/>
              <a:buChar char="•"/>
              <a:defRPr sz="1800"/>
            </a:lvl1pPr>
            <a:lvl2pPr marL="389325" indent="-214308">
              <a:buFont typeface="Wingdings" pitchFamily="2" charset="2"/>
              <a:buChar char="Ø"/>
              <a:defRPr sz="1500"/>
            </a:lvl2pPr>
            <a:lvl3pPr marL="558390" indent="-171446">
              <a:buFont typeface="Arial" pitchFamily="34" charset="0"/>
              <a:buChar char="–"/>
              <a:defRPr sz="1351"/>
            </a:lvl3pPr>
            <a:lvl4pPr marL="688164" indent="-171446">
              <a:buFont typeface="Wingdings" pitchFamily="2" charset="2"/>
              <a:buChar char="§"/>
              <a:defRPr sz="1200"/>
            </a:lvl4pPr>
            <a:lvl5pPr marL="863182" indent="-171446">
              <a:defRPr sz="1200"/>
            </a:lvl5pPr>
            <a:lvl6pPr>
              <a:defRPr sz="1351"/>
            </a:lvl6pPr>
            <a:lvl7pPr>
              <a:defRPr sz="1351"/>
            </a:lvl7pPr>
            <a:lvl8pPr>
              <a:defRPr sz="1351"/>
            </a:lvl8pPr>
            <a:lvl9pPr>
              <a:defRPr sz="13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09739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grpSp>
        <p:nvGrpSpPr>
          <p:cNvPr id="2" name="Group 2"/>
          <p:cNvGrpSpPr>
            <a:grpSpLocks/>
          </p:cNvGrpSpPr>
          <p:nvPr userDrawn="1"/>
        </p:nvGrpSpPr>
        <p:grpSpPr bwMode="auto">
          <a:xfrm>
            <a:off x="4034369" y="1604965"/>
            <a:ext cx="4159251" cy="4225925"/>
            <a:chOff x="1770" y="862"/>
            <a:chExt cx="1966" cy="2664"/>
          </a:xfrm>
        </p:grpSpPr>
        <p:sp>
          <p:nvSpPr>
            <p:cNvPr id="3" name="Freeform 3"/>
            <p:cNvSpPr>
              <a:spLocks/>
            </p:cNvSpPr>
            <p:nvPr/>
          </p:nvSpPr>
          <p:spPr bwMode="auto">
            <a:xfrm>
              <a:off x="1798" y="1568"/>
              <a:ext cx="1938" cy="1958"/>
            </a:xfrm>
            <a:custGeom>
              <a:avLst/>
              <a:gdLst>
                <a:gd name="T0" fmla="*/ 0 w 1938"/>
                <a:gd name="T1" fmla="*/ 97 h 1958"/>
                <a:gd name="T2" fmla="*/ 55 w 1938"/>
                <a:gd name="T3" fmla="*/ 118 h 1958"/>
                <a:gd name="T4" fmla="*/ 102 w 1938"/>
                <a:gd name="T5" fmla="*/ 170 h 1958"/>
                <a:gd name="T6" fmla="*/ 137 w 1938"/>
                <a:gd name="T7" fmla="*/ 245 h 1958"/>
                <a:gd name="T8" fmla="*/ 151 w 1938"/>
                <a:gd name="T9" fmla="*/ 337 h 1958"/>
                <a:gd name="T10" fmla="*/ 153 w 1938"/>
                <a:gd name="T11" fmla="*/ 1253 h 1958"/>
                <a:gd name="T12" fmla="*/ 162 w 1938"/>
                <a:gd name="T13" fmla="*/ 1326 h 1958"/>
                <a:gd name="T14" fmla="*/ 183 w 1938"/>
                <a:gd name="T15" fmla="*/ 1395 h 1958"/>
                <a:gd name="T16" fmla="*/ 212 w 1938"/>
                <a:gd name="T17" fmla="*/ 1457 h 1958"/>
                <a:gd name="T18" fmla="*/ 252 w 1938"/>
                <a:gd name="T19" fmla="*/ 1515 h 1958"/>
                <a:gd name="T20" fmla="*/ 297 w 1938"/>
                <a:gd name="T21" fmla="*/ 1567 h 1958"/>
                <a:gd name="T22" fmla="*/ 349 w 1938"/>
                <a:gd name="T23" fmla="*/ 1613 h 1958"/>
                <a:gd name="T24" fmla="*/ 408 w 1938"/>
                <a:gd name="T25" fmla="*/ 1650 h 1958"/>
                <a:gd name="T26" fmla="*/ 473 w 1938"/>
                <a:gd name="T27" fmla="*/ 1675 h 1958"/>
                <a:gd name="T28" fmla="*/ 541 w 1938"/>
                <a:gd name="T29" fmla="*/ 1692 h 1958"/>
                <a:gd name="T30" fmla="*/ 633 w 1938"/>
                <a:gd name="T31" fmla="*/ 1713 h 1958"/>
                <a:gd name="T32" fmla="*/ 718 w 1938"/>
                <a:gd name="T33" fmla="*/ 1740 h 1958"/>
                <a:gd name="T34" fmla="*/ 791 w 1938"/>
                <a:gd name="T35" fmla="*/ 1771 h 1958"/>
                <a:gd name="T36" fmla="*/ 855 w 1938"/>
                <a:gd name="T37" fmla="*/ 1810 h 1958"/>
                <a:gd name="T38" fmla="*/ 904 w 1938"/>
                <a:gd name="T39" fmla="*/ 1850 h 1958"/>
                <a:gd name="T40" fmla="*/ 939 w 1938"/>
                <a:gd name="T41" fmla="*/ 1893 h 1958"/>
                <a:gd name="T42" fmla="*/ 956 w 1938"/>
                <a:gd name="T43" fmla="*/ 1936 h 1958"/>
                <a:gd name="T44" fmla="*/ 960 w 1938"/>
                <a:gd name="T45" fmla="*/ 1931 h 1958"/>
                <a:gd name="T46" fmla="*/ 979 w 1938"/>
                <a:gd name="T47" fmla="*/ 1882 h 1958"/>
                <a:gd name="T48" fmla="*/ 1015 w 1938"/>
                <a:gd name="T49" fmla="*/ 1836 h 1958"/>
                <a:gd name="T50" fmla="*/ 1066 w 1938"/>
                <a:gd name="T51" fmla="*/ 1793 h 1958"/>
                <a:gd name="T52" fmla="*/ 1127 w 1938"/>
                <a:gd name="T53" fmla="*/ 1754 h 1958"/>
                <a:gd name="T54" fmla="*/ 1202 w 1938"/>
                <a:gd name="T55" fmla="*/ 1725 h 1958"/>
                <a:gd name="T56" fmla="*/ 1285 w 1938"/>
                <a:gd name="T57" fmla="*/ 1703 h 1958"/>
                <a:gd name="T58" fmla="*/ 1373 w 1938"/>
                <a:gd name="T59" fmla="*/ 1692 h 1958"/>
                <a:gd name="T60" fmla="*/ 1443 w 1938"/>
                <a:gd name="T61" fmla="*/ 1679 h 1958"/>
                <a:gd name="T62" fmla="*/ 1511 w 1938"/>
                <a:gd name="T63" fmla="*/ 1656 h 1958"/>
                <a:gd name="T64" fmla="*/ 1574 w 1938"/>
                <a:gd name="T65" fmla="*/ 1621 h 1958"/>
                <a:gd name="T66" fmla="*/ 1627 w 1938"/>
                <a:gd name="T67" fmla="*/ 1576 h 1958"/>
                <a:gd name="T68" fmla="*/ 1675 w 1938"/>
                <a:gd name="T69" fmla="*/ 1524 h 1958"/>
                <a:gd name="T70" fmla="*/ 1715 w 1938"/>
                <a:gd name="T71" fmla="*/ 1464 h 1958"/>
                <a:gd name="T72" fmla="*/ 1745 w 1938"/>
                <a:gd name="T73" fmla="*/ 1400 h 1958"/>
                <a:gd name="T74" fmla="*/ 1764 w 1938"/>
                <a:gd name="T75" fmla="*/ 1328 h 1958"/>
                <a:gd name="T76" fmla="*/ 1775 w 1938"/>
                <a:gd name="T77" fmla="*/ 1255 h 1958"/>
                <a:gd name="T78" fmla="*/ 1775 w 1938"/>
                <a:gd name="T79" fmla="*/ 326 h 1958"/>
                <a:gd name="T80" fmla="*/ 1786 w 1938"/>
                <a:gd name="T81" fmla="*/ 240 h 1958"/>
                <a:gd name="T82" fmla="*/ 1822 w 1938"/>
                <a:gd name="T83" fmla="*/ 166 h 1958"/>
                <a:gd name="T84" fmla="*/ 1874 w 1938"/>
                <a:gd name="T85" fmla="*/ 115 h 1958"/>
                <a:gd name="T86" fmla="*/ 1937 w 1938"/>
                <a:gd name="T87" fmla="*/ 97 h 1958"/>
                <a:gd name="T88" fmla="*/ 0 w 1938"/>
                <a:gd name="T89" fmla="*/ 0 h 195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938"/>
                <a:gd name="T136" fmla="*/ 0 h 1958"/>
                <a:gd name="T137" fmla="*/ 1938 w 1938"/>
                <a:gd name="T138" fmla="*/ 1958 h 195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938" h="1958">
                  <a:moveTo>
                    <a:pt x="0" y="0"/>
                  </a:moveTo>
                  <a:lnTo>
                    <a:pt x="0" y="97"/>
                  </a:lnTo>
                  <a:lnTo>
                    <a:pt x="29" y="103"/>
                  </a:lnTo>
                  <a:lnTo>
                    <a:pt x="55" y="118"/>
                  </a:lnTo>
                  <a:lnTo>
                    <a:pt x="81" y="138"/>
                  </a:lnTo>
                  <a:lnTo>
                    <a:pt x="102" y="170"/>
                  </a:lnTo>
                  <a:lnTo>
                    <a:pt x="124" y="204"/>
                  </a:lnTo>
                  <a:lnTo>
                    <a:pt x="137" y="245"/>
                  </a:lnTo>
                  <a:lnTo>
                    <a:pt x="149" y="290"/>
                  </a:lnTo>
                  <a:lnTo>
                    <a:pt x="151" y="337"/>
                  </a:lnTo>
                  <a:lnTo>
                    <a:pt x="151" y="1216"/>
                  </a:lnTo>
                  <a:lnTo>
                    <a:pt x="153" y="1253"/>
                  </a:lnTo>
                  <a:lnTo>
                    <a:pt x="157" y="1290"/>
                  </a:lnTo>
                  <a:lnTo>
                    <a:pt x="162" y="1326"/>
                  </a:lnTo>
                  <a:lnTo>
                    <a:pt x="171" y="1360"/>
                  </a:lnTo>
                  <a:lnTo>
                    <a:pt x="183" y="1395"/>
                  </a:lnTo>
                  <a:lnTo>
                    <a:pt x="196" y="1426"/>
                  </a:lnTo>
                  <a:lnTo>
                    <a:pt x="212" y="1457"/>
                  </a:lnTo>
                  <a:lnTo>
                    <a:pt x="230" y="1488"/>
                  </a:lnTo>
                  <a:lnTo>
                    <a:pt x="252" y="1515"/>
                  </a:lnTo>
                  <a:lnTo>
                    <a:pt x="275" y="1543"/>
                  </a:lnTo>
                  <a:lnTo>
                    <a:pt x="297" y="1567"/>
                  </a:lnTo>
                  <a:lnTo>
                    <a:pt x="323" y="1590"/>
                  </a:lnTo>
                  <a:lnTo>
                    <a:pt x="349" y="1613"/>
                  </a:lnTo>
                  <a:lnTo>
                    <a:pt x="378" y="1634"/>
                  </a:lnTo>
                  <a:lnTo>
                    <a:pt x="408" y="1650"/>
                  </a:lnTo>
                  <a:lnTo>
                    <a:pt x="441" y="1663"/>
                  </a:lnTo>
                  <a:lnTo>
                    <a:pt x="473" y="1675"/>
                  </a:lnTo>
                  <a:lnTo>
                    <a:pt x="506" y="1685"/>
                  </a:lnTo>
                  <a:lnTo>
                    <a:pt x="541" y="1692"/>
                  </a:lnTo>
                  <a:lnTo>
                    <a:pt x="589" y="1702"/>
                  </a:lnTo>
                  <a:lnTo>
                    <a:pt x="633" y="1713"/>
                  </a:lnTo>
                  <a:lnTo>
                    <a:pt x="676" y="1725"/>
                  </a:lnTo>
                  <a:lnTo>
                    <a:pt x="718" y="1740"/>
                  </a:lnTo>
                  <a:lnTo>
                    <a:pt x="755" y="1754"/>
                  </a:lnTo>
                  <a:lnTo>
                    <a:pt x="791" y="1771"/>
                  </a:lnTo>
                  <a:lnTo>
                    <a:pt x="825" y="1792"/>
                  </a:lnTo>
                  <a:lnTo>
                    <a:pt x="855" y="1810"/>
                  </a:lnTo>
                  <a:lnTo>
                    <a:pt x="882" y="1831"/>
                  </a:lnTo>
                  <a:lnTo>
                    <a:pt x="904" y="1850"/>
                  </a:lnTo>
                  <a:lnTo>
                    <a:pt x="922" y="1871"/>
                  </a:lnTo>
                  <a:lnTo>
                    <a:pt x="939" y="1893"/>
                  </a:lnTo>
                  <a:lnTo>
                    <a:pt x="948" y="1913"/>
                  </a:lnTo>
                  <a:lnTo>
                    <a:pt x="956" y="1936"/>
                  </a:lnTo>
                  <a:lnTo>
                    <a:pt x="956" y="1957"/>
                  </a:lnTo>
                  <a:lnTo>
                    <a:pt x="960" y="1931"/>
                  </a:lnTo>
                  <a:lnTo>
                    <a:pt x="967" y="1906"/>
                  </a:lnTo>
                  <a:lnTo>
                    <a:pt x="979" y="1882"/>
                  </a:lnTo>
                  <a:lnTo>
                    <a:pt x="996" y="1857"/>
                  </a:lnTo>
                  <a:lnTo>
                    <a:pt x="1015" y="1836"/>
                  </a:lnTo>
                  <a:lnTo>
                    <a:pt x="1038" y="1814"/>
                  </a:lnTo>
                  <a:lnTo>
                    <a:pt x="1066" y="1793"/>
                  </a:lnTo>
                  <a:lnTo>
                    <a:pt x="1095" y="1771"/>
                  </a:lnTo>
                  <a:lnTo>
                    <a:pt x="1127" y="1754"/>
                  </a:lnTo>
                  <a:lnTo>
                    <a:pt x="1163" y="1738"/>
                  </a:lnTo>
                  <a:lnTo>
                    <a:pt x="1202" y="1725"/>
                  </a:lnTo>
                  <a:lnTo>
                    <a:pt x="1243" y="1713"/>
                  </a:lnTo>
                  <a:lnTo>
                    <a:pt x="1285" y="1703"/>
                  </a:lnTo>
                  <a:lnTo>
                    <a:pt x="1327" y="1696"/>
                  </a:lnTo>
                  <a:lnTo>
                    <a:pt x="1373" y="1692"/>
                  </a:lnTo>
                  <a:lnTo>
                    <a:pt x="1408" y="1689"/>
                  </a:lnTo>
                  <a:lnTo>
                    <a:pt x="1443" y="1679"/>
                  </a:lnTo>
                  <a:lnTo>
                    <a:pt x="1478" y="1668"/>
                  </a:lnTo>
                  <a:lnTo>
                    <a:pt x="1511" y="1656"/>
                  </a:lnTo>
                  <a:lnTo>
                    <a:pt x="1544" y="1639"/>
                  </a:lnTo>
                  <a:lnTo>
                    <a:pt x="1574" y="1621"/>
                  </a:lnTo>
                  <a:lnTo>
                    <a:pt x="1602" y="1600"/>
                  </a:lnTo>
                  <a:lnTo>
                    <a:pt x="1627" y="1576"/>
                  </a:lnTo>
                  <a:lnTo>
                    <a:pt x="1652" y="1550"/>
                  </a:lnTo>
                  <a:lnTo>
                    <a:pt x="1675" y="1524"/>
                  </a:lnTo>
                  <a:lnTo>
                    <a:pt x="1697" y="1496"/>
                  </a:lnTo>
                  <a:lnTo>
                    <a:pt x="1715" y="1464"/>
                  </a:lnTo>
                  <a:lnTo>
                    <a:pt x="1732" y="1431"/>
                  </a:lnTo>
                  <a:lnTo>
                    <a:pt x="1745" y="1400"/>
                  </a:lnTo>
                  <a:lnTo>
                    <a:pt x="1758" y="1363"/>
                  </a:lnTo>
                  <a:lnTo>
                    <a:pt x="1764" y="1328"/>
                  </a:lnTo>
                  <a:lnTo>
                    <a:pt x="1770" y="1292"/>
                  </a:lnTo>
                  <a:lnTo>
                    <a:pt x="1775" y="1255"/>
                  </a:lnTo>
                  <a:lnTo>
                    <a:pt x="1775" y="1216"/>
                  </a:lnTo>
                  <a:lnTo>
                    <a:pt x="1775" y="326"/>
                  </a:lnTo>
                  <a:lnTo>
                    <a:pt x="1776" y="283"/>
                  </a:lnTo>
                  <a:lnTo>
                    <a:pt x="1786" y="240"/>
                  </a:lnTo>
                  <a:lnTo>
                    <a:pt x="1804" y="201"/>
                  </a:lnTo>
                  <a:lnTo>
                    <a:pt x="1822" y="166"/>
                  </a:lnTo>
                  <a:lnTo>
                    <a:pt x="1846" y="138"/>
                  </a:lnTo>
                  <a:lnTo>
                    <a:pt x="1874" y="115"/>
                  </a:lnTo>
                  <a:lnTo>
                    <a:pt x="1905" y="103"/>
                  </a:lnTo>
                  <a:lnTo>
                    <a:pt x="1937" y="97"/>
                  </a:lnTo>
                  <a:lnTo>
                    <a:pt x="1937" y="0"/>
                  </a:lnTo>
                  <a:lnTo>
                    <a:pt x="0" y="0"/>
                  </a:lnTo>
                </a:path>
              </a:pathLst>
            </a:custGeom>
            <a:solidFill>
              <a:srgbClr val="000000"/>
            </a:solidFill>
            <a:ln w="25400" cap="rnd">
              <a:solidFill>
                <a:schemeClr val="accent1"/>
              </a:solidFill>
              <a:round/>
              <a:headEnd/>
              <a:tailEnd/>
            </a:ln>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4" name="Freeform 4"/>
            <p:cNvSpPr>
              <a:spLocks/>
            </p:cNvSpPr>
            <p:nvPr/>
          </p:nvSpPr>
          <p:spPr bwMode="auto">
            <a:xfrm>
              <a:off x="2441" y="1744"/>
              <a:ext cx="995" cy="1335"/>
            </a:xfrm>
            <a:custGeom>
              <a:avLst/>
              <a:gdLst>
                <a:gd name="T0" fmla="*/ 13 w 995"/>
                <a:gd name="T1" fmla="*/ 43 h 1335"/>
                <a:gd name="T2" fmla="*/ 90 w 995"/>
                <a:gd name="T3" fmla="*/ 8 h 1335"/>
                <a:gd name="T4" fmla="*/ 237 w 995"/>
                <a:gd name="T5" fmla="*/ 1 h 1335"/>
                <a:gd name="T6" fmla="*/ 384 w 995"/>
                <a:gd name="T7" fmla="*/ 36 h 1335"/>
                <a:gd name="T8" fmla="*/ 532 w 995"/>
                <a:gd name="T9" fmla="*/ 104 h 1335"/>
                <a:gd name="T10" fmla="*/ 624 w 995"/>
                <a:gd name="T11" fmla="*/ 195 h 1335"/>
                <a:gd name="T12" fmla="*/ 689 w 995"/>
                <a:gd name="T13" fmla="*/ 313 h 1335"/>
                <a:gd name="T14" fmla="*/ 746 w 995"/>
                <a:gd name="T15" fmla="*/ 415 h 1335"/>
                <a:gd name="T16" fmla="*/ 797 w 995"/>
                <a:gd name="T17" fmla="*/ 494 h 1335"/>
                <a:gd name="T18" fmla="*/ 889 w 995"/>
                <a:gd name="T19" fmla="*/ 555 h 1335"/>
                <a:gd name="T20" fmla="*/ 994 w 995"/>
                <a:gd name="T21" fmla="*/ 572 h 1335"/>
                <a:gd name="T22" fmla="*/ 971 w 995"/>
                <a:gd name="T23" fmla="*/ 660 h 1335"/>
                <a:gd name="T24" fmla="*/ 908 w 995"/>
                <a:gd name="T25" fmla="*/ 731 h 1335"/>
                <a:gd name="T26" fmla="*/ 805 w 995"/>
                <a:gd name="T27" fmla="*/ 749 h 1335"/>
                <a:gd name="T28" fmla="*/ 770 w 995"/>
                <a:gd name="T29" fmla="*/ 780 h 1335"/>
                <a:gd name="T30" fmla="*/ 802 w 995"/>
                <a:gd name="T31" fmla="*/ 875 h 1335"/>
                <a:gd name="T32" fmla="*/ 791 w 995"/>
                <a:gd name="T33" fmla="*/ 972 h 1335"/>
                <a:gd name="T34" fmla="*/ 720 w 995"/>
                <a:gd name="T35" fmla="*/ 962 h 1335"/>
                <a:gd name="T36" fmla="*/ 620 w 995"/>
                <a:gd name="T37" fmla="*/ 896 h 1335"/>
                <a:gd name="T38" fmla="*/ 660 w 995"/>
                <a:gd name="T39" fmla="*/ 1014 h 1335"/>
                <a:gd name="T40" fmla="*/ 655 w 995"/>
                <a:gd name="T41" fmla="*/ 1128 h 1335"/>
                <a:gd name="T42" fmla="*/ 572 w 995"/>
                <a:gd name="T43" fmla="*/ 1089 h 1335"/>
                <a:gd name="T44" fmla="*/ 552 w 995"/>
                <a:gd name="T45" fmla="*/ 1114 h 1335"/>
                <a:gd name="T46" fmla="*/ 552 w 995"/>
                <a:gd name="T47" fmla="*/ 1182 h 1335"/>
                <a:gd name="T48" fmla="*/ 495 w 995"/>
                <a:gd name="T49" fmla="*/ 1203 h 1335"/>
                <a:gd name="T50" fmla="*/ 418 w 995"/>
                <a:gd name="T51" fmla="*/ 1116 h 1335"/>
                <a:gd name="T52" fmla="*/ 412 w 995"/>
                <a:gd name="T53" fmla="*/ 1210 h 1335"/>
                <a:gd name="T54" fmla="*/ 375 w 995"/>
                <a:gd name="T55" fmla="*/ 1292 h 1335"/>
                <a:gd name="T56" fmla="*/ 302 w 995"/>
                <a:gd name="T57" fmla="*/ 1334 h 1335"/>
                <a:gd name="T58" fmla="*/ 273 w 995"/>
                <a:gd name="T59" fmla="*/ 1277 h 1335"/>
                <a:gd name="T60" fmla="*/ 260 w 995"/>
                <a:gd name="T61" fmla="*/ 1185 h 1335"/>
                <a:gd name="T62" fmla="*/ 214 w 995"/>
                <a:gd name="T63" fmla="*/ 1253 h 1335"/>
                <a:gd name="T64" fmla="*/ 146 w 995"/>
                <a:gd name="T65" fmla="*/ 1298 h 1335"/>
                <a:gd name="T66" fmla="*/ 107 w 995"/>
                <a:gd name="T67" fmla="*/ 1241 h 1335"/>
                <a:gd name="T68" fmla="*/ 123 w 995"/>
                <a:gd name="T69" fmla="*/ 1040 h 1335"/>
                <a:gd name="T70" fmla="*/ 158 w 995"/>
                <a:gd name="T71" fmla="*/ 886 h 1335"/>
                <a:gd name="T72" fmla="*/ 197 w 995"/>
                <a:gd name="T73" fmla="*/ 764 h 1335"/>
                <a:gd name="T74" fmla="*/ 200 w 995"/>
                <a:gd name="T75" fmla="*/ 641 h 1335"/>
                <a:gd name="T76" fmla="*/ 226 w 995"/>
                <a:gd name="T77" fmla="*/ 527 h 1335"/>
                <a:gd name="T78" fmla="*/ 240 w 995"/>
                <a:gd name="T79" fmla="*/ 472 h 1335"/>
                <a:gd name="T80" fmla="*/ 107 w 995"/>
                <a:gd name="T81" fmla="*/ 341 h 1335"/>
                <a:gd name="T82" fmla="*/ 26 w 995"/>
                <a:gd name="T83" fmla="*/ 183 h 1335"/>
                <a:gd name="T84" fmla="*/ 0 w 995"/>
                <a:gd name="T85" fmla="*/ 76 h 133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995"/>
                <a:gd name="T130" fmla="*/ 0 h 1335"/>
                <a:gd name="T131" fmla="*/ 995 w 995"/>
                <a:gd name="T132" fmla="*/ 1335 h 133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995" h="1335">
                  <a:moveTo>
                    <a:pt x="0" y="76"/>
                  </a:moveTo>
                  <a:lnTo>
                    <a:pt x="13" y="43"/>
                  </a:lnTo>
                  <a:lnTo>
                    <a:pt x="40" y="26"/>
                  </a:lnTo>
                  <a:lnTo>
                    <a:pt x="90" y="8"/>
                  </a:lnTo>
                  <a:lnTo>
                    <a:pt x="158" y="0"/>
                  </a:lnTo>
                  <a:lnTo>
                    <a:pt x="237" y="1"/>
                  </a:lnTo>
                  <a:lnTo>
                    <a:pt x="296" y="12"/>
                  </a:lnTo>
                  <a:lnTo>
                    <a:pt x="384" y="36"/>
                  </a:lnTo>
                  <a:lnTo>
                    <a:pt x="467" y="68"/>
                  </a:lnTo>
                  <a:lnTo>
                    <a:pt x="532" y="104"/>
                  </a:lnTo>
                  <a:lnTo>
                    <a:pt x="591" y="153"/>
                  </a:lnTo>
                  <a:lnTo>
                    <a:pt x="624" y="195"/>
                  </a:lnTo>
                  <a:lnTo>
                    <a:pt x="654" y="249"/>
                  </a:lnTo>
                  <a:lnTo>
                    <a:pt x="689" y="313"/>
                  </a:lnTo>
                  <a:lnTo>
                    <a:pt x="717" y="365"/>
                  </a:lnTo>
                  <a:lnTo>
                    <a:pt x="746" y="415"/>
                  </a:lnTo>
                  <a:lnTo>
                    <a:pt x="771" y="456"/>
                  </a:lnTo>
                  <a:lnTo>
                    <a:pt x="797" y="494"/>
                  </a:lnTo>
                  <a:lnTo>
                    <a:pt x="842" y="531"/>
                  </a:lnTo>
                  <a:lnTo>
                    <a:pt x="889" y="555"/>
                  </a:lnTo>
                  <a:lnTo>
                    <a:pt x="943" y="567"/>
                  </a:lnTo>
                  <a:lnTo>
                    <a:pt x="994" y="572"/>
                  </a:lnTo>
                  <a:lnTo>
                    <a:pt x="983" y="619"/>
                  </a:lnTo>
                  <a:lnTo>
                    <a:pt x="971" y="660"/>
                  </a:lnTo>
                  <a:lnTo>
                    <a:pt x="942" y="709"/>
                  </a:lnTo>
                  <a:lnTo>
                    <a:pt x="908" y="731"/>
                  </a:lnTo>
                  <a:lnTo>
                    <a:pt x="864" y="745"/>
                  </a:lnTo>
                  <a:lnTo>
                    <a:pt x="805" y="749"/>
                  </a:lnTo>
                  <a:lnTo>
                    <a:pt x="758" y="751"/>
                  </a:lnTo>
                  <a:lnTo>
                    <a:pt x="770" y="780"/>
                  </a:lnTo>
                  <a:lnTo>
                    <a:pt x="788" y="821"/>
                  </a:lnTo>
                  <a:lnTo>
                    <a:pt x="802" y="875"/>
                  </a:lnTo>
                  <a:lnTo>
                    <a:pt x="802" y="925"/>
                  </a:lnTo>
                  <a:lnTo>
                    <a:pt x="791" y="972"/>
                  </a:lnTo>
                  <a:lnTo>
                    <a:pt x="755" y="972"/>
                  </a:lnTo>
                  <a:lnTo>
                    <a:pt x="720" y="962"/>
                  </a:lnTo>
                  <a:lnTo>
                    <a:pt x="677" y="943"/>
                  </a:lnTo>
                  <a:lnTo>
                    <a:pt x="620" y="896"/>
                  </a:lnTo>
                  <a:lnTo>
                    <a:pt x="649" y="962"/>
                  </a:lnTo>
                  <a:lnTo>
                    <a:pt x="660" y="1014"/>
                  </a:lnTo>
                  <a:lnTo>
                    <a:pt x="664" y="1056"/>
                  </a:lnTo>
                  <a:lnTo>
                    <a:pt x="655" y="1128"/>
                  </a:lnTo>
                  <a:lnTo>
                    <a:pt x="612" y="1116"/>
                  </a:lnTo>
                  <a:lnTo>
                    <a:pt x="572" y="1089"/>
                  </a:lnTo>
                  <a:lnTo>
                    <a:pt x="531" y="1042"/>
                  </a:lnTo>
                  <a:lnTo>
                    <a:pt x="552" y="1114"/>
                  </a:lnTo>
                  <a:lnTo>
                    <a:pt x="553" y="1150"/>
                  </a:lnTo>
                  <a:lnTo>
                    <a:pt x="552" y="1182"/>
                  </a:lnTo>
                  <a:lnTo>
                    <a:pt x="531" y="1220"/>
                  </a:lnTo>
                  <a:lnTo>
                    <a:pt x="495" y="1203"/>
                  </a:lnTo>
                  <a:lnTo>
                    <a:pt x="450" y="1163"/>
                  </a:lnTo>
                  <a:lnTo>
                    <a:pt x="418" y="1116"/>
                  </a:lnTo>
                  <a:lnTo>
                    <a:pt x="416" y="1178"/>
                  </a:lnTo>
                  <a:lnTo>
                    <a:pt x="412" y="1210"/>
                  </a:lnTo>
                  <a:lnTo>
                    <a:pt x="401" y="1250"/>
                  </a:lnTo>
                  <a:lnTo>
                    <a:pt x="375" y="1292"/>
                  </a:lnTo>
                  <a:lnTo>
                    <a:pt x="337" y="1315"/>
                  </a:lnTo>
                  <a:lnTo>
                    <a:pt x="302" y="1334"/>
                  </a:lnTo>
                  <a:lnTo>
                    <a:pt x="282" y="1305"/>
                  </a:lnTo>
                  <a:lnTo>
                    <a:pt x="273" y="1277"/>
                  </a:lnTo>
                  <a:lnTo>
                    <a:pt x="267" y="1241"/>
                  </a:lnTo>
                  <a:lnTo>
                    <a:pt x="260" y="1185"/>
                  </a:lnTo>
                  <a:lnTo>
                    <a:pt x="237" y="1226"/>
                  </a:lnTo>
                  <a:lnTo>
                    <a:pt x="214" y="1253"/>
                  </a:lnTo>
                  <a:lnTo>
                    <a:pt x="186" y="1277"/>
                  </a:lnTo>
                  <a:lnTo>
                    <a:pt x="146" y="1298"/>
                  </a:lnTo>
                  <a:lnTo>
                    <a:pt x="107" y="1306"/>
                  </a:lnTo>
                  <a:lnTo>
                    <a:pt x="107" y="1241"/>
                  </a:lnTo>
                  <a:lnTo>
                    <a:pt x="113" y="1133"/>
                  </a:lnTo>
                  <a:lnTo>
                    <a:pt x="123" y="1040"/>
                  </a:lnTo>
                  <a:lnTo>
                    <a:pt x="136" y="957"/>
                  </a:lnTo>
                  <a:lnTo>
                    <a:pt x="158" y="886"/>
                  </a:lnTo>
                  <a:lnTo>
                    <a:pt x="182" y="813"/>
                  </a:lnTo>
                  <a:lnTo>
                    <a:pt x="197" y="764"/>
                  </a:lnTo>
                  <a:lnTo>
                    <a:pt x="208" y="703"/>
                  </a:lnTo>
                  <a:lnTo>
                    <a:pt x="200" y="641"/>
                  </a:lnTo>
                  <a:lnTo>
                    <a:pt x="173" y="572"/>
                  </a:lnTo>
                  <a:lnTo>
                    <a:pt x="226" y="527"/>
                  </a:lnTo>
                  <a:lnTo>
                    <a:pt x="250" y="513"/>
                  </a:lnTo>
                  <a:lnTo>
                    <a:pt x="240" y="472"/>
                  </a:lnTo>
                  <a:lnTo>
                    <a:pt x="173" y="393"/>
                  </a:lnTo>
                  <a:lnTo>
                    <a:pt x="107" y="341"/>
                  </a:lnTo>
                  <a:lnTo>
                    <a:pt x="66" y="235"/>
                  </a:lnTo>
                  <a:lnTo>
                    <a:pt x="26" y="183"/>
                  </a:lnTo>
                  <a:lnTo>
                    <a:pt x="0" y="143"/>
                  </a:lnTo>
                  <a:lnTo>
                    <a:pt x="0" y="76"/>
                  </a:lnTo>
                </a:path>
              </a:pathLst>
            </a:custGeom>
            <a:solidFill>
              <a:srgbClr val="FFFFFF"/>
            </a:solidFill>
            <a:ln w="12700" cap="rnd">
              <a:solidFill>
                <a:srgbClr val="000000"/>
              </a:solidFill>
              <a:round/>
              <a:headEnd/>
              <a:tailEnd/>
            </a:ln>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5" name="Freeform 5"/>
            <p:cNvSpPr>
              <a:spLocks/>
            </p:cNvSpPr>
            <p:nvPr/>
          </p:nvSpPr>
          <p:spPr bwMode="auto">
            <a:xfrm>
              <a:off x="2097" y="1813"/>
              <a:ext cx="633" cy="546"/>
            </a:xfrm>
            <a:custGeom>
              <a:avLst/>
              <a:gdLst>
                <a:gd name="T0" fmla="*/ 516 w 633"/>
                <a:gd name="T1" fmla="*/ 545 h 546"/>
                <a:gd name="T2" fmla="*/ 474 w 633"/>
                <a:gd name="T3" fmla="*/ 514 h 546"/>
                <a:gd name="T4" fmla="*/ 423 w 633"/>
                <a:gd name="T5" fmla="*/ 483 h 546"/>
                <a:gd name="T6" fmla="*/ 341 w 633"/>
                <a:gd name="T7" fmla="*/ 469 h 546"/>
                <a:gd name="T8" fmla="*/ 260 w 633"/>
                <a:gd name="T9" fmla="*/ 458 h 546"/>
                <a:gd name="T10" fmla="*/ 176 w 633"/>
                <a:gd name="T11" fmla="*/ 430 h 546"/>
                <a:gd name="T12" fmla="*/ 125 w 633"/>
                <a:gd name="T13" fmla="*/ 395 h 546"/>
                <a:gd name="T14" fmla="*/ 92 w 633"/>
                <a:gd name="T15" fmla="*/ 340 h 546"/>
                <a:gd name="T16" fmla="*/ 91 w 633"/>
                <a:gd name="T17" fmla="*/ 283 h 546"/>
                <a:gd name="T18" fmla="*/ 114 w 633"/>
                <a:gd name="T19" fmla="*/ 290 h 546"/>
                <a:gd name="T20" fmla="*/ 134 w 633"/>
                <a:gd name="T21" fmla="*/ 336 h 546"/>
                <a:gd name="T22" fmla="*/ 181 w 633"/>
                <a:gd name="T23" fmla="*/ 369 h 546"/>
                <a:gd name="T24" fmla="*/ 263 w 633"/>
                <a:gd name="T25" fmla="*/ 392 h 546"/>
                <a:gd name="T26" fmla="*/ 332 w 633"/>
                <a:gd name="T27" fmla="*/ 393 h 546"/>
                <a:gd name="T28" fmla="*/ 398 w 633"/>
                <a:gd name="T29" fmla="*/ 402 h 546"/>
                <a:gd name="T30" fmla="*/ 450 w 633"/>
                <a:gd name="T31" fmla="*/ 413 h 546"/>
                <a:gd name="T32" fmla="*/ 474 w 633"/>
                <a:gd name="T33" fmla="*/ 389 h 546"/>
                <a:gd name="T34" fmla="*/ 469 w 633"/>
                <a:gd name="T35" fmla="*/ 347 h 546"/>
                <a:gd name="T36" fmla="*/ 416 w 633"/>
                <a:gd name="T37" fmla="*/ 305 h 546"/>
                <a:gd name="T38" fmla="*/ 329 w 633"/>
                <a:gd name="T39" fmla="*/ 273 h 546"/>
                <a:gd name="T40" fmla="*/ 257 w 633"/>
                <a:gd name="T41" fmla="*/ 232 h 546"/>
                <a:gd name="T42" fmla="*/ 204 w 633"/>
                <a:gd name="T43" fmla="*/ 181 h 546"/>
                <a:gd name="T44" fmla="*/ 138 w 633"/>
                <a:gd name="T45" fmla="*/ 143 h 546"/>
                <a:gd name="T46" fmla="*/ 57 w 633"/>
                <a:gd name="T47" fmla="*/ 148 h 546"/>
                <a:gd name="T48" fmla="*/ 9 w 633"/>
                <a:gd name="T49" fmla="*/ 187 h 546"/>
                <a:gd name="T50" fmla="*/ 0 w 633"/>
                <a:gd name="T51" fmla="*/ 143 h 546"/>
                <a:gd name="T52" fmla="*/ 29 w 633"/>
                <a:gd name="T53" fmla="*/ 90 h 546"/>
                <a:gd name="T54" fmla="*/ 75 w 633"/>
                <a:gd name="T55" fmla="*/ 46 h 546"/>
                <a:gd name="T56" fmla="*/ 141 w 633"/>
                <a:gd name="T57" fmla="*/ 15 h 546"/>
                <a:gd name="T58" fmla="*/ 205 w 633"/>
                <a:gd name="T59" fmla="*/ 0 h 546"/>
                <a:gd name="T60" fmla="*/ 297 w 633"/>
                <a:gd name="T61" fmla="*/ 5 h 546"/>
                <a:gd name="T62" fmla="*/ 349 w 633"/>
                <a:gd name="T63" fmla="*/ 22 h 546"/>
                <a:gd name="T64" fmla="*/ 397 w 633"/>
                <a:gd name="T65" fmla="*/ 67 h 546"/>
                <a:gd name="T66" fmla="*/ 428 w 633"/>
                <a:gd name="T67" fmla="*/ 133 h 546"/>
                <a:gd name="T68" fmla="*/ 450 w 633"/>
                <a:gd name="T69" fmla="*/ 211 h 546"/>
                <a:gd name="T70" fmla="*/ 474 w 633"/>
                <a:gd name="T71" fmla="*/ 279 h 546"/>
                <a:gd name="T72" fmla="*/ 513 w 633"/>
                <a:gd name="T73" fmla="*/ 326 h 546"/>
                <a:gd name="T74" fmla="*/ 579 w 633"/>
                <a:gd name="T75" fmla="*/ 373 h 546"/>
                <a:gd name="T76" fmla="*/ 621 w 633"/>
                <a:gd name="T77" fmla="*/ 413 h 546"/>
                <a:gd name="T78" fmla="*/ 626 w 633"/>
                <a:gd name="T79" fmla="*/ 469 h 546"/>
                <a:gd name="T80" fmla="*/ 579 w 633"/>
                <a:gd name="T81" fmla="*/ 505 h 546"/>
                <a:gd name="T82" fmla="*/ 531 w 633"/>
                <a:gd name="T83" fmla="*/ 526 h 5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633"/>
                <a:gd name="T127" fmla="*/ 0 h 546"/>
                <a:gd name="T128" fmla="*/ 633 w 633"/>
                <a:gd name="T129" fmla="*/ 546 h 5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633" h="546">
                  <a:moveTo>
                    <a:pt x="531" y="526"/>
                  </a:moveTo>
                  <a:lnTo>
                    <a:pt x="516" y="545"/>
                  </a:lnTo>
                  <a:lnTo>
                    <a:pt x="498" y="532"/>
                  </a:lnTo>
                  <a:lnTo>
                    <a:pt x="474" y="514"/>
                  </a:lnTo>
                  <a:lnTo>
                    <a:pt x="451" y="498"/>
                  </a:lnTo>
                  <a:lnTo>
                    <a:pt x="423" y="483"/>
                  </a:lnTo>
                  <a:lnTo>
                    <a:pt x="390" y="474"/>
                  </a:lnTo>
                  <a:lnTo>
                    <a:pt x="341" y="469"/>
                  </a:lnTo>
                  <a:lnTo>
                    <a:pt x="302" y="465"/>
                  </a:lnTo>
                  <a:lnTo>
                    <a:pt x="260" y="458"/>
                  </a:lnTo>
                  <a:lnTo>
                    <a:pt x="214" y="447"/>
                  </a:lnTo>
                  <a:lnTo>
                    <a:pt x="176" y="430"/>
                  </a:lnTo>
                  <a:lnTo>
                    <a:pt x="146" y="412"/>
                  </a:lnTo>
                  <a:lnTo>
                    <a:pt x="125" y="395"/>
                  </a:lnTo>
                  <a:lnTo>
                    <a:pt x="104" y="369"/>
                  </a:lnTo>
                  <a:lnTo>
                    <a:pt x="92" y="340"/>
                  </a:lnTo>
                  <a:lnTo>
                    <a:pt x="86" y="310"/>
                  </a:lnTo>
                  <a:lnTo>
                    <a:pt x="91" y="283"/>
                  </a:lnTo>
                  <a:lnTo>
                    <a:pt x="104" y="268"/>
                  </a:lnTo>
                  <a:lnTo>
                    <a:pt x="114" y="290"/>
                  </a:lnTo>
                  <a:lnTo>
                    <a:pt x="121" y="315"/>
                  </a:lnTo>
                  <a:lnTo>
                    <a:pt x="134" y="336"/>
                  </a:lnTo>
                  <a:lnTo>
                    <a:pt x="155" y="355"/>
                  </a:lnTo>
                  <a:lnTo>
                    <a:pt x="181" y="369"/>
                  </a:lnTo>
                  <a:lnTo>
                    <a:pt x="220" y="385"/>
                  </a:lnTo>
                  <a:lnTo>
                    <a:pt x="263" y="392"/>
                  </a:lnTo>
                  <a:lnTo>
                    <a:pt x="304" y="395"/>
                  </a:lnTo>
                  <a:lnTo>
                    <a:pt x="332" y="393"/>
                  </a:lnTo>
                  <a:lnTo>
                    <a:pt x="370" y="397"/>
                  </a:lnTo>
                  <a:lnTo>
                    <a:pt x="398" y="402"/>
                  </a:lnTo>
                  <a:lnTo>
                    <a:pt x="431" y="412"/>
                  </a:lnTo>
                  <a:lnTo>
                    <a:pt x="450" y="413"/>
                  </a:lnTo>
                  <a:lnTo>
                    <a:pt x="467" y="404"/>
                  </a:lnTo>
                  <a:lnTo>
                    <a:pt x="474" y="389"/>
                  </a:lnTo>
                  <a:lnTo>
                    <a:pt x="474" y="373"/>
                  </a:lnTo>
                  <a:lnTo>
                    <a:pt x="469" y="347"/>
                  </a:lnTo>
                  <a:lnTo>
                    <a:pt x="450" y="327"/>
                  </a:lnTo>
                  <a:lnTo>
                    <a:pt x="416" y="305"/>
                  </a:lnTo>
                  <a:lnTo>
                    <a:pt x="381" y="293"/>
                  </a:lnTo>
                  <a:lnTo>
                    <a:pt x="329" y="273"/>
                  </a:lnTo>
                  <a:lnTo>
                    <a:pt x="287" y="254"/>
                  </a:lnTo>
                  <a:lnTo>
                    <a:pt x="257" y="232"/>
                  </a:lnTo>
                  <a:lnTo>
                    <a:pt x="234" y="214"/>
                  </a:lnTo>
                  <a:lnTo>
                    <a:pt x="204" y="181"/>
                  </a:lnTo>
                  <a:lnTo>
                    <a:pt x="172" y="157"/>
                  </a:lnTo>
                  <a:lnTo>
                    <a:pt x="138" y="143"/>
                  </a:lnTo>
                  <a:lnTo>
                    <a:pt x="97" y="142"/>
                  </a:lnTo>
                  <a:lnTo>
                    <a:pt x="57" y="148"/>
                  </a:lnTo>
                  <a:lnTo>
                    <a:pt x="33" y="165"/>
                  </a:lnTo>
                  <a:lnTo>
                    <a:pt x="9" y="187"/>
                  </a:lnTo>
                  <a:lnTo>
                    <a:pt x="0" y="171"/>
                  </a:lnTo>
                  <a:lnTo>
                    <a:pt x="0" y="143"/>
                  </a:lnTo>
                  <a:lnTo>
                    <a:pt x="9" y="122"/>
                  </a:lnTo>
                  <a:lnTo>
                    <a:pt x="29" y="90"/>
                  </a:lnTo>
                  <a:lnTo>
                    <a:pt x="49" y="67"/>
                  </a:lnTo>
                  <a:lnTo>
                    <a:pt x="75" y="46"/>
                  </a:lnTo>
                  <a:lnTo>
                    <a:pt x="111" y="28"/>
                  </a:lnTo>
                  <a:lnTo>
                    <a:pt x="141" y="15"/>
                  </a:lnTo>
                  <a:lnTo>
                    <a:pt x="170" y="8"/>
                  </a:lnTo>
                  <a:lnTo>
                    <a:pt x="205" y="0"/>
                  </a:lnTo>
                  <a:lnTo>
                    <a:pt x="260" y="0"/>
                  </a:lnTo>
                  <a:lnTo>
                    <a:pt x="297" y="5"/>
                  </a:lnTo>
                  <a:lnTo>
                    <a:pt x="322" y="11"/>
                  </a:lnTo>
                  <a:lnTo>
                    <a:pt x="349" y="22"/>
                  </a:lnTo>
                  <a:lnTo>
                    <a:pt x="374" y="39"/>
                  </a:lnTo>
                  <a:lnTo>
                    <a:pt x="397" y="67"/>
                  </a:lnTo>
                  <a:lnTo>
                    <a:pt x="416" y="100"/>
                  </a:lnTo>
                  <a:lnTo>
                    <a:pt x="428" y="133"/>
                  </a:lnTo>
                  <a:lnTo>
                    <a:pt x="438" y="175"/>
                  </a:lnTo>
                  <a:lnTo>
                    <a:pt x="450" y="211"/>
                  </a:lnTo>
                  <a:lnTo>
                    <a:pt x="461" y="253"/>
                  </a:lnTo>
                  <a:lnTo>
                    <a:pt x="474" y="279"/>
                  </a:lnTo>
                  <a:lnTo>
                    <a:pt x="491" y="305"/>
                  </a:lnTo>
                  <a:lnTo>
                    <a:pt x="513" y="326"/>
                  </a:lnTo>
                  <a:lnTo>
                    <a:pt x="543" y="347"/>
                  </a:lnTo>
                  <a:lnTo>
                    <a:pt x="579" y="373"/>
                  </a:lnTo>
                  <a:lnTo>
                    <a:pt x="599" y="389"/>
                  </a:lnTo>
                  <a:lnTo>
                    <a:pt x="621" y="413"/>
                  </a:lnTo>
                  <a:lnTo>
                    <a:pt x="632" y="441"/>
                  </a:lnTo>
                  <a:lnTo>
                    <a:pt x="626" y="469"/>
                  </a:lnTo>
                  <a:lnTo>
                    <a:pt x="605" y="491"/>
                  </a:lnTo>
                  <a:lnTo>
                    <a:pt x="579" y="505"/>
                  </a:lnTo>
                  <a:lnTo>
                    <a:pt x="550" y="515"/>
                  </a:lnTo>
                  <a:lnTo>
                    <a:pt x="531" y="526"/>
                  </a:lnTo>
                </a:path>
              </a:pathLst>
            </a:custGeom>
            <a:solidFill>
              <a:srgbClr val="FFFF00"/>
            </a:solidFill>
            <a:ln w="12700" cap="rnd">
              <a:solidFill>
                <a:srgbClr val="000000"/>
              </a:solidFill>
              <a:round/>
              <a:headEnd/>
              <a:tailEnd/>
            </a:ln>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6" name="Freeform 6"/>
            <p:cNvSpPr>
              <a:spLocks/>
            </p:cNvSpPr>
            <p:nvPr/>
          </p:nvSpPr>
          <p:spPr bwMode="auto">
            <a:xfrm>
              <a:off x="2217" y="2051"/>
              <a:ext cx="314" cy="141"/>
            </a:xfrm>
            <a:custGeom>
              <a:avLst/>
              <a:gdLst>
                <a:gd name="T0" fmla="*/ 311 w 314"/>
                <a:gd name="T1" fmla="*/ 131 h 141"/>
                <a:gd name="T2" fmla="*/ 303 w 314"/>
                <a:gd name="T3" fmla="*/ 137 h 141"/>
                <a:gd name="T4" fmla="*/ 286 w 314"/>
                <a:gd name="T5" fmla="*/ 140 h 141"/>
                <a:gd name="T6" fmla="*/ 270 w 314"/>
                <a:gd name="T7" fmla="*/ 140 h 141"/>
                <a:gd name="T8" fmla="*/ 235 w 314"/>
                <a:gd name="T9" fmla="*/ 137 h 141"/>
                <a:gd name="T10" fmla="*/ 190 w 314"/>
                <a:gd name="T11" fmla="*/ 131 h 141"/>
                <a:gd name="T12" fmla="*/ 154 w 314"/>
                <a:gd name="T13" fmla="*/ 124 h 141"/>
                <a:gd name="T14" fmla="*/ 114 w 314"/>
                <a:gd name="T15" fmla="*/ 112 h 141"/>
                <a:gd name="T16" fmla="*/ 75 w 314"/>
                <a:gd name="T17" fmla="*/ 93 h 141"/>
                <a:gd name="T18" fmla="*/ 42 w 314"/>
                <a:gd name="T19" fmla="*/ 70 h 141"/>
                <a:gd name="T20" fmla="*/ 17 w 314"/>
                <a:gd name="T21" fmla="*/ 47 h 141"/>
                <a:gd name="T22" fmla="*/ 6 w 314"/>
                <a:gd name="T23" fmla="*/ 30 h 141"/>
                <a:gd name="T24" fmla="*/ 0 w 314"/>
                <a:gd name="T25" fmla="*/ 13 h 141"/>
                <a:gd name="T26" fmla="*/ 0 w 314"/>
                <a:gd name="T27" fmla="*/ 4 h 141"/>
                <a:gd name="T28" fmla="*/ 6 w 314"/>
                <a:gd name="T29" fmla="*/ 0 h 141"/>
                <a:gd name="T30" fmla="*/ 11 w 314"/>
                <a:gd name="T31" fmla="*/ 6 h 141"/>
                <a:gd name="T32" fmla="*/ 25 w 314"/>
                <a:gd name="T33" fmla="*/ 17 h 141"/>
                <a:gd name="T34" fmla="*/ 48 w 314"/>
                <a:gd name="T35" fmla="*/ 30 h 141"/>
                <a:gd name="T36" fmla="*/ 70 w 314"/>
                <a:gd name="T37" fmla="*/ 40 h 141"/>
                <a:gd name="T38" fmla="*/ 88 w 314"/>
                <a:gd name="T39" fmla="*/ 50 h 141"/>
                <a:gd name="T40" fmla="*/ 108 w 314"/>
                <a:gd name="T41" fmla="*/ 57 h 141"/>
                <a:gd name="T42" fmla="*/ 137 w 314"/>
                <a:gd name="T43" fmla="*/ 63 h 141"/>
                <a:gd name="T44" fmla="*/ 164 w 314"/>
                <a:gd name="T45" fmla="*/ 68 h 141"/>
                <a:gd name="T46" fmla="*/ 214 w 314"/>
                <a:gd name="T47" fmla="*/ 72 h 141"/>
                <a:gd name="T48" fmla="*/ 237 w 314"/>
                <a:gd name="T49" fmla="*/ 75 h 141"/>
                <a:gd name="T50" fmla="*/ 258 w 314"/>
                <a:gd name="T51" fmla="*/ 79 h 141"/>
                <a:gd name="T52" fmla="*/ 277 w 314"/>
                <a:gd name="T53" fmla="*/ 84 h 141"/>
                <a:gd name="T54" fmla="*/ 294 w 314"/>
                <a:gd name="T55" fmla="*/ 93 h 141"/>
                <a:gd name="T56" fmla="*/ 306 w 314"/>
                <a:gd name="T57" fmla="*/ 103 h 141"/>
                <a:gd name="T58" fmla="*/ 311 w 314"/>
                <a:gd name="T59" fmla="*/ 112 h 141"/>
                <a:gd name="T60" fmla="*/ 313 w 314"/>
                <a:gd name="T61" fmla="*/ 121 h 141"/>
                <a:gd name="T62" fmla="*/ 311 w 314"/>
                <a:gd name="T63" fmla="*/ 131 h 14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14"/>
                <a:gd name="T97" fmla="*/ 0 h 141"/>
                <a:gd name="T98" fmla="*/ 314 w 314"/>
                <a:gd name="T99" fmla="*/ 141 h 14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14" h="141">
                  <a:moveTo>
                    <a:pt x="311" y="131"/>
                  </a:moveTo>
                  <a:lnTo>
                    <a:pt x="303" y="137"/>
                  </a:lnTo>
                  <a:lnTo>
                    <a:pt x="286" y="140"/>
                  </a:lnTo>
                  <a:lnTo>
                    <a:pt x="270" y="140"/>
                  </a:lnTo>
                  <a:lnTo>
                    <a:pt x="235" y="137"/>
                  </a:lnTo>
                  <a:lnTo>
                    <a:pt x="190" y="131"/>
                  </a:lnTo>
                  <a:lnTo>
                    <a:pt x="154" y="124"/>
                  </a:lnTo>
                  <a:lnTo>
                    <a:pt x="114" y="112"/>
                  </a:lnTo>
                  <a:lnTo>
                    <a:pt x="75" y="93"/>
                  </a:lnTo>
                  <a:lnTo>
                    <a:pt x="42" y="70"/>
                  </a:lnTo>
                  <a:lnTo>
                    <a:pt x="17" y="47"/>
                  </a:lnTo>
                  <a:lnTo>
                    <a:pt x="6" y="30"/>
                  </a:lnTo>
                  <a:lnTo>
                    <a:pt x="0" y="13"/>
                  </a:lnTo>
                  <a:lnTo>
                    <a:pt x="0" y="4"/>
                  </a:lnTo>
                  <a:lnTo>
                    <a:pt x="6" y="0"/>
                  </a:lnTo>
                  <a:lnTo>
                    <a:pt x="11" y="6"/>
                  </a:lnTo>
                  <a:lnTo>
                    <a:pt x="25" y="17"/>
                  </a:lnTo>
                  <a:lnTo>
                    <a:pt x="48" y="30"/>
                  </a:lnTo>
                  <a:lnTo>
                    <a:pt x="70" y="40"/>
                  </a:lnTo>
                  <a:lnTo>
                    <a:pt x="88" y="50"/>
                  </a:lnTo>
                  <a:lnTo>
                    <a:pt x="108" y="57"/>
                  </a:lnTo>
                  <a:lnTo>
                    <a:pt x="137" y="63"/>
                  </a:lnTo>
                  <a:lnTo>
                    <a:pt x="164" y="68"/>
                  </a:lnTo>
                  <a:lnTo>
                    <a:pt x="214" y="72"/>
                  </a:lnTo>
                  <a:lnTo>
                    <a:pt x="237" y="75"/>
                  </a:lnTo>
                  <a:lnTo>
                    <a:pt x="258" y="79"/>
                  </a:lnTo>
                  <a:lnTo>
                    <a:pt x="277" y="84"/>
                  </a:lnTo>
                  <a:lnTo>
                    <a:pt x="294" y="93"/>
                  </a:lnTo>
                  <a:lnTo>
                    <a:pt x="306" y="103"/>
                  </a:lnTo>
                  <a:lnTo>
                    <a:pt x="311" y="112"/>
                  </a:lnTo>
                  <a:lnTo>
                    <a:pt x="313" y="121"/>
                  </a:lnTo>
                  <a:lnTo>
                    <a:pt x="311" y="131"/>
                  </a:lnTo>
                </a:path>
              </a:pathLst>
            </a:custGeom>
            <a:solidFill>
              <a:srgbClr val="FF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7" name="Freeform 7"/>
            <p:cNvSpPr>
              <a:spLocks/>
            </p:cNvSpPr>
            <p:nvPr/>
          </p:nvSpPr>
          <p:spPr bwMode="auto">
            <a:xfrm>
              <a:off x="2632" y="1851"/>
              <a:ext cx="104" cy="104"/>
            </a:xfrm>
            <a:custGeom>
              <a:avLst/>
              <a:gdLst>
                <a:gd name="T0" fmla="*/ 0 w 104"/>
                <a:gd name="T1" fmla="*/ 52 h 104"/>
                <a:gd name="T2" fmla="*/ 14 w 104"/>
                <a:gd name="T3" fmla="*/ 87 h 104"/>
                <a:gd name="T4" fmla="*/ 52 w 104"/>
                <a:gd name="T5" fmla="*/ 103 h 104"/>
                <a:gd name="T6" fmla="*/ 88 w 104"/>
                <a:gd name="T7" fmla="*/ 87 h 104"/>
                <a:gd name="T8" fmla="*/ 103 w 104"/>
                <a:gd name="T9" fmla="*/ 52 h 104"/>
                <a:gd name="T10" fmla="*/ 88 w 104"/>
                <a:gd name="T11" fmla="*/ 14 h 104"/>
                <a:gd name="T12" fmla="*/ 52 w 104"/>
                <a:gd name="T13" fmla="*/ 0 h 104"/>
                <a:gd name="T14" fmla="*/ 14 w 104"/>
                <a:gd name="T15" fmla="*/ 14 h 104"/>
                <a:gd name="T16" fmla="*/ 0 w 104"/>
                <a:gd name="T17" fmla="*/ 52 h 1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4"/>
                <a:gd name="T28" fmla="*/ 0 h 104"/>
                <a:gd name="T29" fmla="*/ 104 w 104"/>
                <a:gd name="T30" fmla="*/ 104 h 1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4" h="104">
                  <a:moveTo>
                    <a:pt x="0" y="52"/>
                  </a:moveTo>
                  <a:lnTo>
                    <a:pt x="14" y="87"/>
                  </a:lnTo>
                  <a:lnTo>
                    <a:pt x="52" y="103"/>
                  </a:lnTo>
                  <a:lnTo>
                    <a:pt x="88" y="87"/>
                  </a:lnTo>
                  <a:lnTo>
                    <a:pt x="103" y="52"/>
                  </a:lnTo>
                  <a:lnTo>
                    <a:pt x="88" y="14"/>
                  </a:lnTo>
                  <a:lnTo>
                    <a:pt x="52" y="0"/>
                  </a:lnTo>
                  <a:lnTo>
                    <a:pt x="14" y="14"/>
                  </a:lnTo>
                  <a:lnTo>
                    <a:pt x="0" y="52"/>
                  </a:lnTo>
                </a:path>
              </a:pathLst>
            </a:custGeom>
            <a:solidFill>
              <a:srgbClr val="FFFFFF"/>
            </a:solidFill>
            <a:ln w="12700" cap="rnd">
              <a:solidFill>
                <a:srgbClr val="000000"/>
              </a:solidFill>
              <a:round/>
              <a:headEnd/>
              <a:tailEnd/>
            </a:ln>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8" name="Freeform 8"/>
            <p:cNvSpPr>
              <a:spLocks/>
            </p:cNvSpPr>
            <p:nvPr/>
          </p:nvSpPr>
          <p:spPr bwMode="auto">
            <a:xfrm>
              <a:off x="2652" y="1866"/>
              <a:ext cx="63" cy="67"/>
            </a:xfrm>
            <a:custGeom>
              <a:avLst/>
              <a:gdLst>
                <a:gd name="T0" fmla="*/ 0 w 63"/>
                <a:gd name="T1" fmla="*/ 32 h 67"/>
                <a:gd name="T2" fmla="*/ 30 w 63"/>
                <a:gd name="T3" fmla="*/ 66 h 67"/>
                <a:gd name="T4" fmla="*/ 62 w 63"/>
                <a:gd name="T5" fmla="*/ 32 h 67"/>
                <a:gd name="T6" fmla="*/ 30 w 63"/>
                <a:gd name="T7" fmla="*/ 0 h 67"/>
                <a:gd name="T8" fmla="*/ 0 w 63"/>
                <a:gd name="T9" fmla="*/ 32 h 67"/>
                <a:gd name="T10" fmla="*/ 0 60000 65536"/>
                <a:gd name="T11" fmla="*/ 0 60000 65536"/>
                <a:gd name="T12" fmla="*/ 0 60000 65536"/>
                <a:gd name="T13" fmla="*/ 0 60000 65536"/>
                <a:gd name="T14" fmla="*/ 0 60000 65536"/>
                <a:gd name="T15" fmla="*/ 0 w 63"/>
                <a:gd name="T16" fmla="*/ 0 h 67"/>
                <a:gd name="T17" fmla="*/ 63 w 63"/>
                <a:gd name="T18" fmla="*/ 67 h 67"/>
              </a:gdLst>
              <a:ahLst/>
              <a:cxnLst>
                <a:cxn ang="T10">
                  <a:pos x="T0" y="T1"/>
                </a:cxn>
                <a:cxn ang="T11">
                  <a:pos x="T2" y="T3"/>
                </a:cxn>
                <a:cxn ang="T12">
                  <a:pos x="T4" y="T5"/>
                </a:cxn>
                <a:cxn ang="T13">
                  <a:pos x="T6" y="T7"/>
                </a:cxn>
                <a:cxn ang="T14">
                  <a:pos x="T8" y="T9"/>
                </a:cxn>
              </a:cxnLst>
              <a:rect l="T15" t="T16" r="T17" b="T18"/>
              <a:pathLst>
                <a:path w="63" h="67">
                  <a:moveTo>
                    <a:pt x="0" y="32"/>
                  </a:moveTo>
                  <a:lnTo>
                    <a:pt x="30" y="66"/>
                  </a:lnTo>
                  <a:lnTo>
                    <a:pt x="62" y="32"/>
                  </a:lnTo>
                  <a:lnTo>
                    <a:pt x="30" y="0"/>
                  </a:lnTo>
                  <a:lnTo>
                    <a:pt x="0" y="32"/>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9" name="Freeform 9"/>
            <p:cNvSpPr>
              <a:spLocks/>
            </p:cNvSpPr>
            <p:nvPr/>
          </p:nvSpPr>
          <p:spPr bwMode="auto">
            <a:xfrm>
              <a:off x="2581" y="1830"/>
              <a:ext cx="214" cy="101"/>
            </a:xfrm>
            <a:custGeom>
              <a:avLst/>
              <a:gdLst>
                <a:gd name="T0" fmla="*/ 74 w 216"/>
                <a:gd name="T1" fmla="*/ 5 h 101"/>
                <a:gd name="T2" fmla="*/ 158 w 216"/>
                <a:gd name="T3" fmla="*/ 30 h 101"/>
                <a:gd name="T4" fmla="*/ 158 w 216"/>
                <a:gd name="T5" fmla="*/ 50 h 101"/>
                <a:gd name="T6" fmla="*/ 160 w 216"/>
                <a:gd name="T7" fmla="*/ 59 h 101"/>
                <a:gd name="T8" fmla="*/ 207 w 216"/>
                <a:gd name="T9" fmla="*/ 77 h 101"/>
                <a:gd name="T10" fmla="*/ 200 w 216"/>
                <a:gd name="T11" fmla="*/ 100 h 101"/>
                <a:gd name="T12" fmla="*/ 163 w 216"/>
                <a:gd name="T13" fmla="*/ 83 h 101"/>
                <a:gd name="T14" fmla="*/ 152 w 216"/>
                <a:gd name="T15" fmla="*/ 77 h 101"/>
                <a:gd name="T16" fmla="*/ 141 w 216"/>
                <a:gd name="T17" fmla="*/ 63 h 101"/>
                <a:gd name="T18" fmla="*/ 132 w 216"/>
                <a:gd name="T19" fmla="*/ 63 h 101"/>
                <a:gd name="T20" fmla="*/ 123 w 216"/>
                <a:gd name="T21" fmla="*/ 63 h 101"/>
                <a:gd name="T22" fmla="*/ 58 w 216"/>
                <a:gd name="T23" fmla="*/ 40 h 101"/>
                <a:gd name="T24" fmla="*/ 42 w 216"/>
                <a:gd name="T25" fmla="*/ 32 h 101"/>
                <a:gd name="T26" fmla="*/ 0 w 216"/>
                <a:gd name="T27" fmla="*/ 23 h 101"/>
                <a:gd name="T28" fmla="*/ 7 w 216"/>
                <a:gd name="T29" fmla="*/ 0 h 101"/>
                <a:gd name="T30" fmla="*/ 48 w 216"/>
                <a:gd name="T31" fmla="*/ 12 h 101"/>
                <a:gd name="T32" fmla="*/ 58 w 216"/>
                <a:gd name="T33" fmla="*/ 17 h 101"/>
                <a:gd name="T34" fmla="*/ 74 w 216"/>
                <a:gd name="T35" fmla="*/ 5 h 10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16"/>
                <a:gd name="T55" fmla="*/ 0 h 101"/>
                <a:gd name="T56" fmla="*/ 216 w 216"/>
                <a:gd name="T57" fmla="*/ 101 h 10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16" h="101">
                  <a:moveTo>
                    <a:pt x="78" y="5"/>
                  </a:moveTo>
                  <a:lnTo>
                    <a:pt x="162" y="30"/>
                  </a:lnTo>
                  <a:lnTo>
                    <a:pt x="162" y="50"/>
                  </a:lnTo>
                  <a:lnTo>
                    <a:pt x="166" y="59"/>
                  </a:lnTo>
                  <a:lnTo>
                    <a:pt x="215" y="77"/>
                  </a:lnTo>
                  <a:lnTo>
                    <a:pt x="208" y="100"/>
                  </a:lnTo>
                  <a:lnTo>
                    <a:pt x="171" y="83"/>
                  </a:lnTo>
                  <a:lnTo>
                    <a:pt x="156" y="77"/>
                  </a:lnTo>
                  <a:lnTo>
                    <a:pt x="145" y="63"/>
                  </a:lnTo>
                  <a:lnTo>
                    <a:pt x="136" y="63"/>
                  </a:lnTo>
                  <a:lnTo>
                    <a:pt x="127" y="63"/>
                  </a:lnTo>
                  <a:lnTo>
                    <a:pt x="62" y="40"/>
                  </a:lnTo>
                  <a:lnTo>
                    <a:pt x="42" y="32"/>
                  </a:lnTo>
                  <a:lnTo>
                    <a:pt x="0" y="23"/>
                  </a:lnTo>
                  <a:lnTo>
                    <a:pt x="7" y="0"/>
                  </a:lnTo>
                  <a:lnTo>
                    <a:pt x="48" y="12"/>
                  </a:lnTo>
                  <a:lnTo>
                    <a:pt x="62" y="17"/>
                  </a:lnTo>
                  <a:lnTo>
                    <a:pt x="78" y="5"/>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10" name="Freeform 10"/>
            <p:cNvSpPr>
              <a:spLocks/>
            </p:cNvSpPr>
            <p:nvPr/>
          </p:nvSpPr>
          <p:spPr bwMode="auto">
            <a:xfrm>
              <a:off x="2622" y="1857"/>
              <a:ext cx="135" cy="105"/>
            </a:xfrm>
            <a:custGeom>
              <a:avLst/>
              <a:gdLst>
                <a:gd name="T0" fmla="*/ 128 w 137"/>
                <a:gd name="T1" fmla="*/ 51 h 105"/>
                <a:gd name="T2" fmla="*/ 112 w 137"/>
                <a:gd name="T3" fmla="*/ 84 h 105"/>
                <a:gd name="T4" fmla="*/ 90 w 137"/>
                <a:gd name="T5" fmla="*/ 104 h 105"/>
                <a:gd name="T6" fmla="*/ 34 w 137"/>
                <a:gd name="T7" fmla="*/ 102 h 105"/>
                <a:gd name="T8" fmla="*/ 0 w 137"/>
                <a:gd name="T9" fmla="*/ 64 h 105"/>
                <a:gd name="T10" fmla="*/ 2 w 137"/>
                <a:gd name="T11" fmla="*/ 0 h 105"/>
                <a:gd name="T12" fmla="*/ 0 60000 65536"/>
                <a:gd name="T13" fmla="*/ 0 60000 65536"/>
                <a:gd name="T14" fmla="*/ 0 60000 65536"/>
                <a:gd name="T15" fmla="*/ 0 60000 65536"/>
                <a:gd name="T16" fmla="*/ 0 60000 65536"/>
                <a:gd name="T17" fmla="*/ 0 60000 65536"/>
                <a:gd name="T18" fmla="*/ 0 w 137"/>
                <a:gd name="T19" fmla="*/ 0 h 105"/>
                <a:gd name="T20" fmla="*/ 137 w 137"/>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137" h="105">
                  <a:moveTo>
                    <a:pt x="136" y="51"/>
                  </a:moveTo>
                  <a:lnTo>
                    <a:pt x="120" y="84"/>
                  </a:lnTo>
                  <a:lnTo>
                    <a:pt x="94" y="104"/>
                  </a:lnTo>
                  <a:lnTo>
                    <a:pt x="36" y="102"/>
                  </a:lnTo>
                  <a:lnTo>
                    <a:pt x="0" y="64"/>
                  </a:lnTo>
                  <a:lnTo>
                    <a:pt x="2" y="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11" name="Freeform 11"/>
            <p:cNvSpPr>
              <a:spLocks/>
            </p:cNvSpPr>
            <p:nvPr/>
          </p:nvSpPr>
          <p:spPr bwMode="auto">
            <a:xfrm>
              <a:off x="2594" y="1911"/>
              <a:ext cx="144" cy="72"/>
            </a:xfrm>
            <a:custGeom>
              <a:avLst/>
              <a:gdLst>
                <a:gd name="T0" fmla="*/ 120 w 144"/>
                <a:gd name="T1" fmla="*/ 36 h 72"/>
                <a:gd name="T2" fmla="*/ 126 w 144"/>
                <a:gd name="T3" fmla="*/ 51 h 72"/>
                <a:gd name="T4" fmla="*/ 143 w 144"/>
                <a:gd name="T5" fmla="*/ 68 h 72"/>
                <a:gd name="T6" fmla="*/ 132 w 144"/>
                <a:gd name="T7" fmla="*/ 71 h 72"/>
                <a:gd name="T8" fmla="*/ 120 w 144"/>
                <a:gd name="T9" fmla="*/ 60 h 72"/>
                <a:gd name="T10" fmla="*/ 108 w 144"/>
                <a:gd name="T11" fmla="*/ 51 h 72"/>
                <a:gd name="T12" fmla="*/ 35 w 144"/>
                <a:gd name="T13" fmla="*/ 21 h 72"/>
                <a:gd name="T14" fmla="*/ 19 w 144"/>
                <a:gd name="T15" fmla="*/ 20 h 72"/>
                <a:gd name="T16" fmla="*/ 0 w 144"/>
                <a:gd name="T17" fmla="*/ 20 h 72"/>
                <a:gd name="T18" fmla="*/ 0 w 144"/>
                <a:gd name="T19" fmla="*/ 10 h 72"/>
                <a:gd name="T20" fmla="*/ 22 w 144"/>
                <a:gd name="T21" fmla="*/ 6 h 72"/>
                <a:gd name="T22" fmla="*/ 35 w 144"/>
                <a:gd name="T23" fmla="*/ 0 h 72"/>
                <a:gd name="T24" fmla="*/ 40 w 144"/>
                <a:gd name="T25" fmla="*/ 17 h 72"/>
                <a:gd name="T26" fmla="*/ 52 w 144"/>
                <a:gd name="T27" fmla="*/ 28 h 72"/>
                <a:gd name="T28" fmla="*/ 84 w 144"/>
                <a:gd name="T29" fmla="*/ 42 h 72"/>
                <a:gd name="T30" fmla="*/ 107 w 144"/>
                <a:gd name="T31" fmla="*/ 42 h 72"/>
                <a:gd name="T32" fmla="*/ 120 w 144"/>
                <a:gd name="T33" fmla="*/ 36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4"/>
                <a:gd name="T52" fmla="*/ 0 h 72"/>
                <a:gd name="T53" fmla="*/ 144 w 144"/>
                <a:gd name="T54" fmla="*/ 72 h 7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4" h="72">
                  <a:moveTo>
                    <a:pt x="120" y="36"/>
                  </a:moveTo>
                  <a:lnTo>
                    <a:pt x="126" y="51"/>
                  </a:lnTo>
                  <a:lnTo>
                    <a:pt x="143" y="68"/>
                  </a:lnTo>
                  <a:lnTo>
                    <a:pt x="132" y="71"/>
                  </a:lnTo>
                  <a:lnTo>
                    <a:pt x="120" y="60"/>
                  </a:lnTo>
                  <a:lnTo>
                    <a:pt x="108" y="51"/>
                  </a:lnTo>
                  <a:lnTo>
                    <a:pt x="35" y="21"/>
                  </a:lnTo>
                  <a:lnTo>
                    <a:pt x="19" y="20"/>
                  </a:lnTo>
                  <a:lnTo>
                    <a:pt x="0" y="20"/>
                  </a:lnTo>
                  <a:lnTo>
                    <a:pt x="0" y="10"/>
                  </a:lnTo>
                  <a:lnTo>
                    <a:pt x="22" y="6"/>
                  </a:lnTo>
                  <a:lnTo>
                    <a:pt x="35" y="0"/>
                  </a:lnTo>
                  <a:lnTo>
                    <a:pt x="40" y="17"/>
                  </a:lnTo>
                  <a:lnTo>
                    <a:pt x="52" y="28"/>
                  </a:lnTo>
                  <a:lnTo>
                    <a:pt x="84" y="42"/>
                  </a:lnTo>
                  <a:lnTo>
                    <a:pt x="107" y="42"/>
                  </a:lnTo>
                  <a:lnTo>
                    <a:pt x="120" y="36"/>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12" name="Freeform 12"/>
            <p:cNvSpPr>
              <a:spLocks/>
            </p:cNvSpPr>
            <p:nvPr/>
          </p:nvSpPr>
          <p:spPr bwMode="auto">
            <a:xfrm>
              <a:off x="1770" y="862"/>
              <a:ext cx="1959" cy="793"/>
            </a:xfrm>
            <a:custGeom>
              <a:avLst/>
              <a:gdLst>
                <a:gd name="T0" fmla="*/ 0 w 1959"/>
                <a:gd name="T1" fmla="*/ 792 h 793"/>
                <a:gd name="T2" fmla="*/ 40 w 1959"/>
                <a:gd name="T3" fmla="*/ 148 h 793"/>
                <a:gd name="T4" fmla="*/ 121 w 1959"/>
                <a:gd name="T5" fmla="*/ 123 h 793"/>
                <a:gd name="T6" fmla="*/ 204 w 1959"/>
                <a:gd name="T7" fmla="*/ 100 h 793"/>
                <a:gd name="T8" fmla="*/ 290 w 1959"/>
                <a:gd name="T9" fmla="*/ 79 h 793"/>
                <a:gd name="T10" fmla="*/ 372 w 1959"/>
                <a:gd name="T11" fmla="*/ 61 h 793"/>
                <a:gd name="T12" fmla="*/ 457 w 1959"/>
                <a:gd name="T13" fmla="*/ 44 h 793"/>
                <a:gd name="T14" fmla="*/ 540 w 1959"/>
                <a:gd name="T15" fmla="*/ 32 h 793"/>
                <a:gd name="T16" fmla="*/ 624 w 1959"/>
                <a:gd name="T17" fmla="*/ 21 h 793"/>
                <a:gd name="T18" fmla="*/ 709 w 1959"/>
                <a:gd name="T19" fmla="*/ 11 h 793"/>
                <a:gd name="T20" fmla="*/ 793 w 1959"/>
                <a:gd name="T21" fmla="*/ 5 h 793"/>
                <a:gd name="T22" fmla="*/ 880 w 1959"/>
                <a:gd name="T23" fmla="*/ 0 h 793"/>
                <a:gd name="T24" fmla="*/ 1048 w 1959"/>
                <a:gd name="T25" fmla="*/ 0 h 793"/>
                <a:gd name="T26" fmla="*/ 1132 w 1959"/>
                <a:gd name="T27" fmla="*/ 3 h 793"/>
                <a:gd name="T28" fmla="*/ 1216 w 1959"/>
                <a:gd name="T29" fmla="*/ 9 h 793"/>
                <a:gd name="T30" fmla="*/ 1300 w 1959"/>
                <a:gd name="T31" fmla="*/ 17 h 793"/>
                <a:gd name="T32" fmla="*/ 1383 w 1959"/>
                <a:gd name="T33" fmla="*/ 26 h 793"/>
                <a:gd name="T34" fmla="*/ 1469 w 1959"/>
                <a:gd name="T35" fmla="*/ 39 h 793"/>
                <a:gd name="T36" fmla="*/ 1549 w 1959"/>
                <a:gd name="T37" fmla="*/ 54 h 793"/>
                <a:gd name="T38" fmla="*/ 1633 w 1959"/>
                <a:gd name="T39" fmla="*/ 72 h 793"/>
                <a:gd name="T40" fmla="*/ 1715 w 1959"/>
                <a:gd name="T41" fmla="*/ 90 h 793"/>
                <a:gd name="T42" fmla="*/ 1798 w 1959"/>
                <a:gd name="T43" fmla="*/ 112 h 793"/>
                <a:gd name="T44" fmla="*/ 1876 w 1959"/>
                <a:gd name="T45" fmla="*/ 138 h 793"/>
                <a:gd name="T46" fmla="*/ 1958 w 1959"/>
                <a:gd name="T47" fmla="*/ 164 h 793"/>
                <a:gd name="T48" fmla="*/ 1922 w 1959"/>
                <a:gd name="T49" fmla="*/ 759 h 793"/>
                <a:gd name="T50" fmla="*/ 1847 w 1959"/>
                <a:gd name="T51" fmla="*/ 722 h 793"/>
                <a:gd name="T52" fmla="*/ 1773 w 1959"/>
                <a:gd name="T53" fmla="*/ 688 h 793"/>
                <a:gd name="T54" fmla="*/ 1698 w 1959"/>
                <a:gd name="T55" fmla="*/ 658 h 793"/>
                <a:gd name="T56" fmla="*/ 1619 w 1959"/>
                <a:gd name="T57" fmla="*/ 631 h 793"/>
                <a:gd name="T58" fmla="*/ 1543 w 1959"/>
                <a:gd name="T59" fmla="*/ 606 h 793"/>
                <a:gd name="T60" fmla="*/ 1463 w 1959"/>
                <a:gd name="T61" fmla="*/ 584 h 793"/>
                <a:gd name="T62" fmla="*/ 1383 w 1959"/>
                <a:gd name="T63" fmla="*/ 569 h 793"/>
                <a:gd name="T64" fmla="*/ 1305 w 1959"/>
                <a:gd name="T65" fmla="*/ 554 h 793"/>
                <a:gd name="T66" fmla="*/ 1226 w 1959"/>
                <a:gd name="T67" fmla="*/ 542 h 793"/>
                <a:gd name="T68" fmla="*/ 1145 w 1959"/>
                <a:gd name="T69" fmla="*/ 533 h 793"/>
                <a:gd name="T70" fmla="*/ 1065 w 1959"/>
                <a:gd name="T71" fmla="*/ 530 h 793"/>
                <a:gd name="T72" fmla="*/ 942 w 1959"/>
                <a:gd name="T73" fmla="*/ 528 h 793"/>
                <a:gd name="T74" fmla="*/ 859 w 1959"/>
                <a:gd name="T75" fmla="*/ 533 h 793"/>
                <a:gd name="T76" fmla="*/ 779 w 1959"/>
                <a:gd name="T77" fmla="*/ 538 h 793"/>
                <a:gd name="T78" fmla="*/ 699 w 1959"/>
                <a:gd name="T79" fmla="*/ 549 h 793"/>
                <a:gd name="T80" fmla="*/ 619 w 1959"/>
                <a:gd name="T81" fmla="*/ 561 h 793"/>
                <a:gd name="T82" fmla="*/ 537 w 1959"/>
                <a:gd name="T83" fmla="*/ 577 h 793"/>
                <a:gd name="T84" fmla="*/ 459 w 1959"/>
                <a:gd name="T85" fmla="*/ 598 h 793"/>
                <a:gd name="T86" fmla="*/ 380 w 1959"/>
                <a:gd name="T87" fmla="*/ 622 h 793"/>
                <a:gd name="T88" fmla="*/ 300 w 1959"/>
                <a:gd name="T89" fmla="*/ 645 h 793"/>
                <a:gd name="T90" fmla="*/ 225 w 1959"/>
                <a:gd name="T91" fmla="*/ 677 h 793"/>
                <a:gd name="T92" fmla="*/ 149 w 1959"/>
                <a:gd name="T93" fmla="*/ 708 h 793"/>
                <a:gd name="T94" fmla="*/ 73 w 1959"/>
                <a:gd name="T95" fmla="*/ 742 h 793"/>
                <a:gd name="T96" fmla="*/ 0 w 1959"/>
                <a:gd name="T97" fmla="*/ 781 h 79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959"/>
                <a:gd name="T148" fmla="*/ 0 h 793"/>
                <a:gd name="T149" fmla="*/ 1959 w 1959"/>
                <a:gd name="T150" fmla="*/ 793 h 79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959" h="793">
                  <a:moveTo>
                    <a:pt x="22" y="769"/>
                  </a:moveTo>
                  <a:lnTo>
                    <a:pt x="0" y="792"/>
                  </a:lnTo>
                  <a:lnTo>
                    <a:pt x="0" y="163"/>
                  </a:lnTo>
                  <a:lnTo>
                    <a:pt x="40" y="148"/>
                  </a:lnTo>
                  <a:lnTo>
                    <a:pt x="82" y="136"/>
                  </a:lnTo>
                  <a:lnTo>
                    <a:pt x="121" y="123"/>
                  </a:lnTo>
                  <a:lnTo>
                    <a:pt x="165" y="112"/>
                  </a:lnTo>
                  <a:lnTo>
                    <a:pt x="204" y="100"/>
                  </a:lnTo>
                  <a:lnTo>
                    <a:pt x="246" y="90"/>
                  </a:lnTo>
                  <a:lnTo>
                    <a:pt x="290" y="79"/>
                  </a:lnTo>
                  <a:lnTo>
                    <a:pt x="329" y="70"/>
                  </a:lnTo>
                  <a:lnTo>
                    <a:pt x="372" y="61"/>
                  </a:lnTo>
                  <a:lnTo>
                    <a:pt x="415" y="54"/>
                  </a:lnTo>
                  <a:lnTo>
                    <a:pt x="457" y="44"/>
                  </a:lnTo>
                  <a:lnTo>
                    <a:pt x="498" y="39"/>
                  </a:lnTo>
                  <a:lnTo>
                    <a:pt x="540" y="32"/>
                  </a:lnTo>
                  <a:lnTo>
                    <a:pt x="582" y="26"/>
                  </a:lnTo>
                  <a:lnTo>
                    <a:pt x="624" y="21"/>
                  </a:lnTo>
                  <a:lnTo>
                    <a:pt x="667" y="17"/>
                  </a:lnTo>
                  <a:lnTo>
                    <a:pt x="709" y="11"/>
                  </a:lnTo>
                  <a:lnTo>
                    <a:pt x="751" y="9"/>
                  </a:lnTo>
                  <a:lnTo>
                    <a:pt x="793" y="5"/>
                  </a:lnTo>
                  <a:lnTo>
                    <a:pt x="835" y="3"/>
                  </a:lnTo>
                  <a:lnTo>
                    <a:pt x="880" y="0"/>
                  </a:lnTo>
                  <a:lnTo>
                    <a:pt x="922" y="0"/>
                  </a:lnTo>
                  <a:lnTo>
                    <a:pt x="1048" y="0"/>
                  </a:lnTo>
                  <a:lnTo>
                    <a:pt x="1090" y="0"/>
                  </a:lnTo>
                  <a:lnTo>
                    <a:pt x="1132" y="3"/>
                  </a:lnTo>
                  <a:lnTo>
                    <a:pt x="1174" y="5"/>
                  </a:lnTo>
                  <a:lnTo>
                    <a:pt x="1216" y="9"/>
                  </a:lnTo>
                  <a:lnTo>
                    <a:pt x="1258" y="11"/>
                  </a:lnTo>
                  <a:lnTo>
                    <a:pt x="1300" y="17"/>
                  </a:lnTo>
                  <a:lnTo>
                    <a:pt x="1341" y="21"/>
                  </a:lnTo>
                  <a:lnTo>
                    <a:pt x="1383" y="26"/>
                  </a:lnTo>
                  <a:lnTo>
                    <a:pt x="1426" y="33"/>
                  </a:lnTo>
                  <a:lnTo>
                    <a:pt x="1469" y="39"/>
                  </a:lnTo>
                  <a:lnTo>
                    <a:pt x="1508" y="46"/>
                  </a:lnTo>
                  <a:lnTo>
                    <a:pt x="1549" y="54"/>
                  </a:lnTo>
                  <a:lnTo>
                    <a:pt x="1591" y="61"/>
                  </a:lnTo>
                  <a:lnTo>
                    <a:pt x="1633" y="72"/>
                  </a:lnTo>
                  <a:lnTo>
                    <a:pt x="1674" y="80"/>
                  </a:lnTo>
                  <a:lnTo>
                    <a:pt x="1715" y="90"/>
                  </a:lnTo>
                  <a:lnTo>
                    <a:pt x="1756" y="101"/>
                  </a:lnTo>
                  <a:lnTo>
                    <a:pt x="1798" y="112"/>
                  </a:lnTo>
                  <a:lnTo>
                    <a:pt x="1838" y="124"/>
                  </a:lnTo>
                  <a:lnTo>
                    <a:pt x="1876" y="138"/>
                  </a:lnTo>
                  <a:lnTo>
                    <a:pt x="1918" y="150"/>
                  </a:lnTo>
                  <a:lnTo>
                    <a:pt x="1958" y="164"/>
                  </a:lnTo>
                  <a:lnTo>
                    <a:pt x="1958" y="781"/>
                  </a:lnTo>
                  <a:lnTo>
                    <a:pt x="1922" y="759"/>
                  </a:lnTo>
                  <a:lnTo>
                    <a:pt x="1885" y="741"/>
                  </a:lnTo>
                  <a:lnTo>
                    <a:pt x="1847" y="722"/>
                  </a:lnTo>
                  <a:lnTo>
                    <a:pt x="1809" y="705"/>
                  </a:lnTo>
                  <a:lnTo>
                    <a:pt x="1773" y="688"/>
                  </a:lnTo>
                  <a:lnTo>
                    <a:pt x="1733" y="673"/>
                  </a:lnTo>
                  <a:lnTo>
                    <a:pt x="1698" y="658"/>
                  </a:lnTo>
                  <a:lnTo>
                    <a:pt x="1659" y="644"/>
                  </a:lnTo>
                  <a:lnTo>
                    <a:pt x="1619" y="631"/>
                  </a:lnTo>
                  <a:lnTo>
                    <a:pt x="1582" y="617"/>
                  </a:lnTo>
                  <a:lnTo>
                    <a:pt x="1543" y="606"/>
                  </a:lnTo>
                  <a:lnTo>
                    <a:pt x="1502" y="596"/>
                  </a:lnTo>
                  <a:lnTo>
                    <a:pt x="1463" y="584"/>
                  </a:lnTo>
                  <a:lnTo>
                    <a:pt x="1424" y="577"/>
                  </a:lnTo>
                  <a:lnTo>
                    <a:pt x="1383" y="569"/>
                  </a:lnTo>
                  <a:lnTo>
                    <a:pt x="1345" y="561"/>
                  </a:lnTo>
                  <a:lnTo>
                    <a:pt x="1305" y="554"/>
                  </a:lnTo>
                  <a:lnTo>
                    <a:pt x="1263" y="549"/>
                  </a:lnTo>
                  <a:lnTo>
                    <a:pt x="1226" y="542"/>
                  </a:lnTo>
                  <a:lnTo>
                    <a:pt x="1185" y="538"/>
                  </a:lnTo>
                  <a:lnTo>
                    <a:pt x="1145" y="533"/>
                  </a:lnTo>
                  <a:lnTo>
                    <a:pt x="1103" y="531"/>
                  </a:lnTo>
                  <a:lnTo>
                    <a:pt x="1065" y="530"/>
                  </a:lnTo>
                  <a:lnTo>
                    <a:pt x="1023" y="528"/>
                  </a:lnTo>
                  <a:lnTo>
                    <a:pt x="942" y="528"/>
                  </a:lnTo>
                  <a:lnTo>
                    <a:pt x="901" y="530"/>
                  </a:lnTo>
                  <a:lnTo>
                    <a:pt x="859" y="533"/>
                  </a:lnTo>
                  <a:lnTo>
                    <a:pt x="820" y="536"/>
                  </a:lnTo>
                  <a:lnTo>
                    <a:pt x="779" y="538"/>
                  </a:lnTo>
                  <a:lnTo>
                    <a:pt x="738" y="544"/>
                  </a:lnTo>
                  <a:lnTo>
                    <a:pt x="699" y="549"/>
                  </a:lnTo>
                  <a:lnTo>
                    <a:pt x="659" y="556"/>
                  </a:lnTo>
                  <a:lnTo>
                    <a:pt x="619" y="561"/>
                  </a:lnTo>
                  <a:lnTo>
                    <a:pt x="578" y="570"/>
                  </a:lnTo>
                  <a:lnTo>
                    <a:pt x="537" y="577"/>
                  </a:lnTo>
                  <a:lnTo>
                    <a:pt x="498" y="589"/>
                  </a:lnTo>
                  <a:lnTo>
                    <a:pt x="459" y="598"/>
                  </a:lnTo>
                  <a:lnTo>
                    <a:pt x="418" y="609"/>
                  </a:lnTo>
                  <a:lnTo>
                    <a:pt x="380" y="622"/>
                  </a:lnTo>
                  <a:lnTo>
                    <a:pt x="341" y="633"/>
                  </a:lnTo>
                  <a:lnTo>
                    <a:pt x="300" y="645"/>
                  </a:lnTo>
                  <a:lnTo>
                    <a:pt x="262" y="660"/>
                  </a:lnTo>
                  <a:lnTo>
                    <a:pt x="225" y="677"/>
                  </a:lnTo>
                  <a:lnTo>
                    <a:pt x="185" y="691"/>
                  </a:lnTo>
                  <a:lnTo>
                    <a:pt x="149" y="708"/>
                  </a:lnTo>
                  <a:lnTo>
                    <a:pt x="109" y="726"/>
                  </a:lnTo>
                  <a:lnTo>
                    <a:pt x="73" y="742"/>
                  </a:lnTo>
                  <a:lnTo>
                    <a:pt x="35" y="762"/>
                  </a:lnTo>
                  <a:lnTo>
                    <a:pt x="0" y="781"/>
                  </a:lnTo>
                  <a:lnTo>
                    <a:pt x="22" y="769"/>
                  </a:lnTo>
                </a:path>
              </a:pathLst>
            </a:custGeom>
            <a:solidFill>
              <a:srgbClr val="000000"/>
            </a:solidFill>
            <a:ln w="25400" cap="rnd">
              <a:solidFill>
                <a:schemeClr val="accent1"/>
              </a:solidFill>
              <a:round/>
              <a:headEnd/>
              <a:tailEnd/>
            </a:ln>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13" name="Freeform 13"/>
            <p:cNvSpPr>
              <a:spLocks/>
            </p:cNvSpPr>
            <p:nvPr/>
          </p:nvSpPr>
          <p:spPr bwMode="auto">
            <a:xfrm>
              <a:off x="1792" y="1575"/>
              <a:ext cx="171" cy="83"/>
            </a:xfrm>
            <a:custGeom>
              <a:avLst/>
              <a:gdLst>
                <a:gd name="T0" fmla="*/ 170 w 171"/>
                <a:gd name="T1" fmla="*/ 43 h 83"/>
                <a:gd name="T2" fmla="*/ 170 w 171"/>
                <a:gd name="T3" fmla="*/ 0 h 83"/>
                <a:gd name="T4" fmla="*/ 0 w 171"/>
                <a:gd name="T5" fmla="*/ 0 h 83"/>
                <a:gd name="T6" fmla="*/ 0 w 171"/>
                <a:gd name="T7" fmla="*/ 82 h 83"/>
                <a:gd name="T8" fmla="*/ 170 w 171"/>
                <a:gd name="T9" fmla="*/ 82 h 83"/>
                <a:gd name="T10" fmla="*/ 170 w 171"/>
                <a:gd name="T11" fmla="*/ 43 h 83"/>
                <a:gd name="T12" fmla="*/ 0 60000 65536"/>
                <a:gd name="T13" fmla="*/ 0 60000 65536"/>
                <a:gd name="T14" fmla="*/ 0 60000 65536"/>
                <a:gd name="T15" fmla="*/ 0 60000 65536"/>
                <a:gd name="T16" fmla="*/ 0 60000 65536"/>
                <a:gd name="T17" fmla="*/ 0 60000 65536"/>
                <a:gd name="T18" fmla="*/ 0 w 171"/>
                <a:gd name="T19" fmla="*/ 0 h 83"/>
                <a:gd name="T20" fmla="*/ 171 w 171"/>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171" h="83">
                  <a:moveTo>
                    <a:pt x="170" y="43"/>
                  </a:moveTo>
                  <a:lnTo>
                    <a:pt x="170" y="0"/>
                  </a:lnTo>
                  <a:lnTo>
                    <a:pt x="0" y="0"/>
                  </a:lnTo>
                  <a:lnTo>
                    <a:pt x="0" y="82"/>
                  </a:lnTo>
                  <a:lnTo>
                    <a:pt x="170" y="82"/>
                  </a:lnTo>
                  <a:lnTo>
                    <a:pt x="170" y="43"/>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14" name="Freeform 14"/>
            <p:cNvSpPr>
              <a:spLocks/>
            </p:cNvSpPr>
            <p:nvPr/>
          </p:nvSpPr>
          <p:spPr bwMode="auto">
            <a:xfrm>
              <a:off x="3566" y="1578"/>
              <a:ext cx="156" cy="75"/>
            </a:xfrm>
            <a:custGeom>
              <a:avLst/>
              <a:gdLst>
                <a:gd name="T0" fmla="*/ 155 w 156"/>
                <a:gd name="T1" fmla="*/ 36 h 75"/>
                <a:gd name="T2" fmla="*/ 155 w 156"/>
                <a:gd name="T3" fmla="*/ 0 h 75"/>
                <a:gd name="T4" fmla="*/ 0 w 156"/>
                <a:gd name="T5" fmla="*/ 0 h 75"/>
                <a:gd name="T6" fmla="*/ 0 w 156"/>
                <a:gd name="T7" fmla="*/ 74 h 75"/>
                <a:gd name="T8" fmla="*/ 155 w 156"/>
                <a:gd name="T9" fmla="*/ 74 h 75"/>
                <a:gd name="T10" fmla="*/ 155 w 156"/>
                <a:gd name="T11" fmla="*/ 36 h 75"/>
                <a:gd name="T12" fmla="*/ 0 60000 65536"/>
                <a:gd name="T13" fmla="*/ 0 60000 65536"/>
                <a:gd name="T14" fmla="*/ 0 60000 65536"/>
                <a:gd name="T15" fmla="*/ 0 60000 65536"/>
                <a:gd name="T16" fmla="*/ 0 60000 65536"/>
                <a:gd name="T17" fmla="*/ 0 60000 65536"/>
                <a:gd name="T18" fmla="*/ 0 w 156"/>
                <a:gd name="T19" fmla="*/ 0 h 75"/>
                <a:gd name="T20" fmla="*/ 156 w 156"/>
                <a:gd name="T21" fmla="*/ 75 h 75"/>
              </a:gdLst>
              <a:ahLst/>
              <a:cxnLst>
                <a:cxn ang="T12">
                  <a:pos x="T0" y="T1"/>
                </a:cxn>
                <a:cxn ang="T13">
                  <a:pos x="T2" y="T3"/>
                </a:cxn>
                <a:cxn ang="T14">
                  <a:pos x="T4" y="T5"/>
                </a:cxn>
                <a:cxn ang="T15">
                  <a:pos x="T6" y="T7"/>
                </a:cxn>
                <a:cxn ang="T16">
                  <a:pos x="T8" y="T9"/>
                </a:cxn>
                <a:cxn ang="T17">
                  <a:pos x="T10" y="T11"/>
                </a:cxn>
              </a:cxnLst>
              <a:rect l="T18" t="T19" r="T20" b="T21"/>
              <a:pathLst>
                <a:path w="156" h="75">
                  <a:moveTo>
                    <a:pt x="155" y="36"/>
                  </a:moveTo>
                  <a:lnTo>
                    <a:pt x="155" y="0"/>
                  </a:lnTo>
                  <a:lnTo>
                    <a:pt x="0" y="0"/>
                  </a:lnTo>
                  <a:lnTo>
                    <a:pt x="0" y="74"/>
                  </a:lnTo>
                  <a:lnTo>
                    <a:pt x="155" y="74"/>
                  </a:lnTo>
                  <a:lnTo>
                    <a:pt x="155" y="36"/>
                  </a:lnTo>
                </a:path>
              </a:pathLst>
            </a:custGeom>
            <a:solidFill>
              <a:srgbClr val="0000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15" name="Freeform 15"/>
            <p:cNvSpPr>
              <a:spLocks/>
            </p:cNvSpPr>
            <p:nvPr/>
          </p:nvSpPr>
          <p:spPr bwMode="auto">
            <a:xfrm>
              <a:off x="1927" y="1140"/>
              <a:ext cx="115" cy="131"/>
            </a:xfrm>
            <a:custGeom>
              <a:avLst/>
              <a:gdLst>
                <a:gd name="T0" fmla="*/ 0 w 115"/>
                <a:gd name="T1" fmla="*/ 130 h 131"/>
                <a:gd name="T2" fmla="*/ 19 w 115"/>
                <a:gd name="T3" fmla="*/ 26 h 131"/>
                <a:gd name="T4" fmla="*/ 71 w 115"/>
                <a:gd name="T5" fmla="*/ 0 h 131"/>
                <a:gd name="T6" fmla="*/ 114 w 115"/>
                <a:gd name="T7" fmla="*/ 130 h 131"/>
                <a:gd name="T8" fmla="*/ 60 w 115"/>
                <a:gd name="T9" fmla="*/ 130 h 131"/>
                <a:gd name="T10" fmla="*/ 49 w 115"/>
                <a:gd name="T11" fmla="*/ 84 h 131"/>
                <a:gd name="T12" fmla="*/ 42 w 115"/>
                <a:gd name="T13" fmla="*/ 130 h 131"/>
                <a:gd name="T14" fmla="*/ 0 w 115"/>
                <a:gd name="T15" fmla="*/ 130 h 131"/>
                <a:gd name="T16" fmla="*/ 0 60000 65536"/>
                <a:gd name="T17" fmla="*/ 0 60000 65536"/>
                <a:gd name="T18" fmla="*/ 0 60000 65536"/>
                <a:gd name="T19" fmla="*/ 0 60000 65536"/>
                <a:gd name="T20" fmla="*/ 0 60000 65536"/>
                <a:gd name="T21" fmla="*/ 0 60000 65536"/>
                <a:gd name="T22" fmla="*/ 0 60000 65536"/>
                <a:gd name="T23" fmla="*/ 0 60000 65536"/>
                <a:gd name="T24" fmla="*/ 0 w 115"/>
                <a:gd name="T25" fmla="*/ 0 h 131"/>
                <a:gd name="T26" fmla="*/ 115 w 115"/>
                <a:gd name="T27" fmla="*/ 131 h 13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5" h="131">
                  <a:moveTo>
                    <a:pt x="0" y="130"/>
                  </a:moveTo>
                  <a:lnTo>
                    <a:pt x="19" y="26"/>
                  </a:lnTo>
                  <a:lnTo>
                    <a:pt x="71" y="0"/>
                  </a:lnTo>
                  <a:lnTo>
                    <a:pt x="114" y="130"/>
                  </a:lnTo>
                  <a:lnTo>
                    <a:pt x="60" y="130"/>
                  </a:lnTo>
                  <a:lnTo>
                    <a:pt x="49" y="84"/>
                  </a:lnTo>
                  <a:lnTo>
                    <a:pt x="42" y="130"/>
                  </a:lnTo>
                  <a:lnTo>
                    <a:pt x="0" y="130"/>
                  </a:lnTo>
                </a:path>
              </a:pathLst>
            </a:custGeom>
            <a:solidFill>
              <a:srgbClr val="FF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16" name="Freeform 16"/>
            <p:cNvSpPr>
              <a:spLocks/>
            </p:cNvSpPr>
            <p:nvPr/>
          </p:nvSpPr>
          <p:spPr bwMode="auto">
            <a:xfrm>
              <a:off x="1901" y="1270"/>
              <a:ext cx="169" cy="159"/>
            </a:xfrm>
            <a:custGeom>
              <a:avLst/>
              <a:gdLst>
                <a:gd name="T0" fmla="*/ 26 w 169"/>
                <a:gd name="T1" fmla="*/ 0 h 159"/>
                <a:gd name="T2" fmla="*/ 0 w 169"/>
                <a:gd name="T3" fmla="*/ 158 h 159"/>
                <a:gd name="T4" fmla="*/ 50 w 169"/>
                <a:gd name="T5" fmla="*/ 134 h 159"/>
                <a:gd name="T6" fmla="*/ 55 w 169"/>
                <a:gd name="T7" fmla="*/ 104 h 159"/>
                <a:gd name="T8" fmla="*/ 108 w 169"/>
                <a:gd name="T9" fmla="*/ 79 h 159"/>
                <a:gd name="T10" fmla="*/ 115 w 169"/>
                <a:gd name="T11" fmla="*/ 106 h 159"/>
                <a:gd name="T12" fmla="*/ 168 w 169"/>
                <a:gd name="T13" fmla="*/ 82 h 159"/>
                <a:gd name="T14" fmla="*/ 140 w 169"/>
                <a:gd name="T15" fmla="*/ 0 h 159"/>
                <a:gd name="T16" fmla="*/ 86 w 169"/>
                <a:gd name="T17" fmla="*/ 0 h 159"/>
                <a:gd name="T18" fmla="*/ 96 w 169"/>
                <a:gd name="T19" fmla="*/ 33 h 159"/>
                <a:gd name="T20" fmla="*/ 62 w 169"/>
                <a:gd name="T21" fmla="*/ 48 h 159"/>
                <a:gd name="T22" fmla="*/ 68 w 169"/>
                <a:gd name="T23" fmla="*/ 0 h 159"/>
                <a:gd name="T24" fmla="*/ 26 w 169"/>
                <a:gd name="T25" fmla="*/ 0 h 15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9"/>
                <a:gd name="T40" fmla="*/ 0 h 159"/>
                <a:gd name="T41" fmla="*/ 169 w 169"/>
                <a:gd name="T42" fmla="*/ 159 h 15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9" h="159">
                  <a:moveTo>
                    <a:pt x="26" y="0"/>
                  </a:moveTo>
                  <a:lnTo>
                    <a:pt x="0" y="158"/>
                  </a:lnTo>
                  <a:lnTo>
                    <a:pt x="50" y="134"/>
                  </a:lnTo>
                  <a:lnTo>
                    <a:pt x="55" y="104"/>
                  </a:lnTo>
                  <a:lnTo>
                    <a:pt x="108" y="79"/>
                  </a:lnTo>
                  <a:lnTo>
                    <a:pt x="115" y="106"/>
                  </a:lnTo>
                  <a:lnTo>
                    <a:pt x="168" y="82"/>
                  </a:lnTo>
                  <a:lnTo>
                    <a:pt x="140" y="0"/>
                  </a:lnTo>
                  <a:lnTo>
                    <a:pt x="86" y="0"/>
                  </a:lnTo>
                  <a:lnTo>
                    <a:pt x="96" y="33"/>
                  </a:lnTo>
                  <a:lnTo>
                    <a:pt x="62" y="48"/>
                  </a:lnTo>
                  <a:lnTo>
                    <a:pt x="68" y="0"/>
                  </a:lnTo>
                  <a:lnTo>
                    <a:pt x="26" y="0"/>
                  </a:lnTo>
                </a:path>
              </a:pathLst>
            </a:custGeom>
            <a:solidFill>
              <a:srgbClr val="FF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17" name="Freeform 17"/>
            <p:cNvSpPr>
              <a:spLocks/>
            </p:cNvSpPr>
            <p:nvPr/>
          </p:nvSpPr>
          <p:spPr bwMode="auto">
            <a:xfrm>
              <a:off x="3450" y="1128"/>
              <a:ext cx="149" cy="288"/>
            </a:xfrm>
            <a:custGeom>
              <a:avLst/>
              <a:gdLst>
                <a:gd name="T0" fmla="*/ 0 w 149"/>
                <a:gd name="T1" fmla="*/ 0 h 288"/>
                <a:gd name="T2" fmla="*/ 144 w 149"/>
                <a:gd name="T3" fmla="*/ 37 h 288"/>
                <a:gd name="T4" fmla="*/ 144 w 149"/>
                <a:gd name="T5" fmla="*/ 95 h 288"/>
                <a:gd name="T6" fmla="*/ 60 w 149"/>
                <a:gd name="T7" fmla="*/ 74 h 288"/>
                <a:gd name="T8" fmla="*/ 60 w 149"/>
                <a:gd name="T9" fmla="*/ 108 h 288"/>
                <a:gd name="T10" fmla="*/ 131 w 149"/>
                <a:gd name="T11" fmla="*/ 124 h 288"/>
                <a:gd name="T12" fmla="*/ 131 w 149"/>
                <a:gd name="T13" fmla="*/ 186 h 288"/>
                <a:gd name="T14" fmla="*/ 60 w 149"/>
                <a:gd name="T15" fmla="*/ 169 h 288"/>
                <a:gd name="T16" fmla="*/ 60 w 149"/>
                <a:gd name="T17" fmla="*/ 208 h 288"/>
                <a:gd name="T18" fmla="*/ 148 w 149"/>
                <a:gd name="T19" fmla="*/ 230 h 288"/>
                <a:gd name="T20" fmla="*/ 148 w 149"/>
                <a:gd name="T21" fmla="*/ 287 h 288"/>
                <a:gd name="T22" fmla="*/ 0 w 149"/>
                <a:gd name="T23" fmla="*/ 249 h 288"/>
                <a:gd name="T24" fmla="*/ 0 w 149"/>
                <a:gd name="T25" fmla="*/ 0 h 28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9"/>
                <a:gd name="T40" fmla="*/ 0 h 288"/>
                <a:gd name="T41" fmla="*/ 149 w 149"/>
                <a:gd name="T42" fmla="*/ 288 h 28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9" h="288">
                  <a:moveTo>
                    <a:pt x="0" y="0"/>
                  </a:moveTo>
                  <a:lnTo>
                    <a:pt x="144" y="37"/>
                  </a:lnTo>
                  <a:lnTo>
                    <a:pt x="144" y="95"/>
                  </a:lnTo>
                  <a:lnTo>
                    <a:pt x="60" y="74"/>
                  </a:lnTo>
                  <a:lnTo>
                    <a:pt x="60" y="108"/>
                  </a:lnTo>
                  <a:lnTo>
                    <a:pt x="131" y="124"/>
                  </a:lnTo>
                  <a:lnTo>
                    <a:pt x="131" y="186"/>
                  </a:lnTo>
                  <a:lnTo>
                    <a:pt x="60" y="169"/>
                  </a:lnTo>
                  <a:lnTo>
                    <a:pt x="60" y="208"/>
                  </a:lnTo>
                  <a:lnTo>
                    <a:pt x="148" y="230"/>
                  </a:lnTo>
                  <a:lnTo>
                    <a:pt x="148" y="287"/>
                  </a:lnTo>
                  <a:lnTo>
                    <a:pt x="0" y="249"/>
                  </a:lnTo>
                  <a:lnTo>
                    <a:pt x="0" y="0"/>
                  </a:lnTo>
                </a:path>
              </a:pathLst>
            </a:custGeom>
            <a:solidFill>
              <a:srgbClr val="FF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18" name="Freeform 18"/>
            <p:cNvSpPr>
              <a:spLocks/>
            </p:cNvSpPr>
            <p:nvPr/>
          </p:nvSpPr>
          <p:spPr bwMode="auto">
            <a:xfrm>
              <a:off x="2112" y="1076"/>
              <a:ext cx="61" cy="261"/>
            </a:xfrm>
            <a:custGeom>
              <a:avLst/>
              <a:gdLst>
                <a:gd name="T0" fmla="*/ 0 w 61"/>
                <a:gd name="T1" fmla="*/ 21 h 261"/>
                <a:gd name="T2" fmla="*/ 60 w 61"/>
                <a:gd name="T3" fmla="*/ 0 h 261"/>
                <a:gd name="T4" fmla="*/ 60 w 61"/>
                <a:gd name="T5" fmla="*/ 239 h 261"/>
                <a:gd name="T6" fmla="*/ 0 w 61"/>
                <a:gd name="T7" fmla="*/ 260 h 261"/>
                <a:gd name="T8" fmla="*/ 0 w 61"/>
                <a:gd name="T9" fmla="*/ 21 h 261"/>
                <a:gd name="T10" fmla="*/ 0 60000 65536"/>
                <a:gd name="T11" fmla="*/ 0 60000 65536"/>
                <a:gd name="T12" fmla="*/ 0 60000 65536"/>
                <a:gd name="T13" fmla="*/ 0 60000 65536"/>
                <a:gd name="T14" fmla="*/ 0 60000 65536"/>
                <a:gd name="T15" fmla="*/ 0 w 61"/>
                <a:gd name="T16" fmla="*/ 0 h 261"/>
                <a:gd name="T17" fmla="*/ 61 w 61"/>
                <a:gd name="T18" fmla="*/ 261 h 261"/>
              </a:gdLst>
              <a:ahLst/>
              <a:cxnLst>
                <a:cxn ang="T10">
                  <a:pos x="T0" y="T1"/>
                </a:cxn>
                <a:cxn ang="T11">
                  <a:pos x="T2" y="T3"/>
                </a:cxn>
                <a:cxn ang="T12">
                  <a:pos x="T4" y="T5"/>
                </a:cxn>
                <a:cxn ang="T13">
                  <a:pos x="T6" y="T7"/>
                </a:cxn>
                <a:cxn ang="T14">
                  <a:pos x="T8" y="T9"/>
                </a:cxn>
              </a:cxnLst>
              <a:rect l="T15" t="T16" r="T17" b="T18"/>
              <a:pathLst>
                <a:path w="61" h="261">
                  <a:moveTo>
                    <a:pt x="0" y="21"/>
                  </a:moveTo>
                  <a:lnTo>
                    <a:pt x="60" y="0"/>
                  </a:lnTo>
                  <a:lnTo>
                    <a:pt x="60" y="239"/>
                  </a:lnTo>
                  <a:lnTo>
                    <a:pt x="0" y="260"/>
                  </a:lnTo>
                  <a:lnTo>
                    <a:pt x="0" y="21"/>
                  </a:lnTo>
                </a:path>
              </a:pathLst>
            </a:custGeom>
            <a:solidFill>
              <a:srgbClr val="FF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19" name="Freeform 19"/>
            <p:cNvSpPr>
              <a:spLocks/>
            </p:cNvSpPr>
            <p:nvPr/>
          </p:nvSpPr>
          <p:spPr bwMode="auto">
            <a:xfrm>
              <a:off x="3220" y="1065"/>
              <a:ext cx="197" cy="289"/>
            </a:xfrm>
            <a:custGeom>
              <a:avLst/>
              <a:gdLst>
                <a:gd name="T0" fmla="*/ 0 w 197"/>
                <a:gd name="T1" fmla="*/ 0 h 289"/>
                <a:gd name="T2" fmla="*/ 64 w 197"/>
                <a:gd name="T3" fmla="*/ 17 h 289"/>
                <a:gd name="T4" fmla="*/ 133 w 197"/>
                <a:gd name="T5" fmla="*/ 164 h 289"/>
                <a:gd name="T6" fmla="*/ 131 w 197"/>
                <a:gd name="T7" fmla="*/ 112 h 289"/>
                <a:gd name="T8" fmla="*/ 131 w 197"/>
                <a:gd name="T9" fmla="*/ 33 h 289"/>
                <a:gd name="T10" fmla="*/ 194 w 197"/>
                <a:gd name="T11" fmla="*/ 50 h 289"/>
                <a:gd name="T12" fmla="*/ 196 w 197"/>
                <a:gd name="T13" fmla="*/ 288 h 289"/>
                <a:gd name="T14" fmla="*/ 133 w 197"/>
                <a:gd name="T15" fmla="*/ 271 h 289"/>
                <a:gd name="T16" fmla="*/ 63 w 197"/>
                <a:gd name="T17" fmla="*/ 124 h 289"/>
                <a:gd name="T18" fmla="*/ 64 w 197"/>
                <a:gd name="T19" fmla="*/ 180 h 289"/>
                <a:gd name="T20" fmla="*/ 66 w 197"/>
                <a:gd name="T21" fmla="*/ 255 h 289"/>
                <a:gd name="T22" fmla="*/ 3 w 197"/>
                <a:gd name="T23" fmla="*/ 238 h 289"/>
                <a:gd name="T24" fmla="*/ 0 w 197"/>
                <a:gd name="T25" fmla="*/ 0 h 2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7"/>
                <a:gd name="T40" fmla="*/ 0 h 289"/>
                <a:gd name="T41" fmla="*/ 197 w 197"/>
                <a:gd name="T42" fmla="*/ 289 h 2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7" h="289">
                  <a:moveTo>
                    <a:pt x="0" y="0"/>
                  </a:moveTo>
                  <a:lnTo>
                    <a:pt x="64" y="17"/>
                  </a:lnTo>
                  <a:lnTo>
                    <a:pt x="133" y="164"/>
                  </a:lnTo>
                  <a:lnTo>
                    <a:pt x="131" y="112"/>
                  </a:lnTo>
                  <a:lnTo>
                    <a:pt x="131" y="33"/>
                  </a:lnTo>
                  <a:lnTo>
                    <a:pt x="194" y="50"/>
                  </a:lnTo>
                  <a:lnTo>
                    <a:pt x="196" y="288"/>
                  </a:lnTo>
                  <a:lnTo>
                    <a:pt x="133" y="271"/>
                  </a:lnTo>
                  <a:lnTo>
                    <a:pt x="63" y="124"/>
                  </a:lnTo>
                  <a:lnTo>
                    <a:pt x="64" y="180"/>
                  </a:lnTo>
                  <a:lnTo>
                    <a:pt x="66" y="255"/>
                  </a:lnTo>
                  <a:lnTo>
                    <a:pt x="3" y="238"/>
                  </a:lnTo>
                  <a:lnTo>
                    <a:pt x="0" y="0"/>
                  </a:lnTo>
                </a:path>
              </a:pathLst>
            </a:custGeom>
            <a:solidFill>
              <a:srgbClr val="FF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20" name="Freeform 20"/>
            <p:cNvSpPr>
              <a:spLocks/>
            </p:cNvSpPr>
            <p:nvPr/>
          </p:nvSpPr>
          <p:spPr bwMode="auto">
            <a:xfrm>
              <a:off x="2223" y="1054"/>
              <a:ext cx="192" cy="85"/>
            </a:xfrm>
            <a:custGeom>
              <a:avLst/>
              <a:gdLst>
                <a:gd name="T0" fmla="*/ 0 w 192"/>
                <a:gd name="T1" fmla="*/ 84 h 85"/>
                <a:gd name="T2" fmla="*/ 0 w 192"/>
                <a:gd name="T3" fmla="*/ 18 h 85"/>
                <a:gd name="T4" fmla="*/ 101 w 192"/>
                <a:gd name="T5" fmla="*/ 4 h 85"/>
                <a:gd name="T6" fmla="*/ 112 w 192"/>
                <a:gd name="T7" fmla="*/ 1 h 85"/>
                <a:gd name="T8" fmla="*/ 119 w 192"/>
                <a:gd name="T9" fmla="*/ 0 h 85"/>
                <a:gd name="T10" fmla="*/ 126 w 192"/>
                <a:gd name="T11" fmla="*/ 0 h 85"/>
                <a:gd name="T12" fmla="*/ 133 w 192"/>
                <a:gd name="T13" fmla="*/ 0 h 85"/>
                <a:gd name="T14" fmla="*/ 142 w 192"/>
                <a:gd name="T15" fmla="*/ 0 h 85"/>
                <a:gd name="T16" fmla="*/ 148 w 192"/>
                <a:gd name="T17" fmla="*/ 0 h 85"/>
                <a:gd name="T18" fmla="*/ 153 w 192"/>
                <a:gd name="T19" fmla="*/ 0 h 85"/>
                <a:gd name="T20" fmla="*/ 159 w 192"/>
                <a:gd name="T21" fmla="*/ 1 h 85"/>
                <a:gd name="T22" fmla="*/ 168 w 192"/>
                <a:gd name="T23" fmla="*/ 5 h 85"/>
                <a:gd name="T24" fmla="*/ 177 w 192"/>
                <a:gd name="T25" fmla="*/ 11 h 85"/>
                <a:gd name="T26" fmla="*/ 182 w 192"/>
                <a:gd name="T27" fmla="*/ 14 h 85"/>
                <a:gd name="T28" fmla="*/ 185 w 192"/>
                <a:gd name="T29" fmla="*/ 19 h 85"/>
                <a:gd name="T30" fmla="*/ 186 w 192"/>
                <a:gd name="T31" fmla="*/ 27 h 85"/>
                <a:gd name="T32" fmla="*/ 189 w 192"/>
                <a:gd name="T33" fmla="*/ 36 h 85"/>
                <a:gd name="T34" fmla="*/ 191 w 192"/>
                <a:gd name="T35" fmla="*/ 45 h 85"/>
                <a:gd name="T36" fmla="*/ 191 w 192"/>
                <a:gd name="T37" fmla="*/ 56 h 85"/>
                <a:gd name="T38" fmla="*/ 191 w 192"/>
                <a:gd name="T39" fmla="*/ 68 h 85"/>
                <a:gd name="T40" fmla="*/ 189 w 192"/>
                <a:gd name="T41" fmla="*/ 79 h 85"/>
                <a:gd name="T42" fmla="*/ 186 w 192"/>
                <a:gd name="T43" fmla="*/ 84 h 85"/>
                <a:gd name="T44" fmla="*/ 126 w 192"/>
                <a:gd name="T45" fmla="*/ 84 h 85"/>
                <a:gd name="T46" fmla="*/ 126 w 192"/>
                <a:gd name="T47" fmla="*/ 79 h 85"/>
                <a:gd name="T48" fmla="*/ 126 w 192"/>
                <a:gd name="T49" fmla="*/ 73 h 85"/>
                <a:gd name="T50" fmla="*/ 124 w 192"/>
                <a:gd name="T51" fmla="*/ 68 h 85"/>
                <a:gd name="T52" fmla="*/ 122 w 192"/>
                <a:gd name="T53" fmla="*/ 66 h 85"/>
                <a:gd name="T54" fmla="*/ 120 w 192"/>
                <a:gd name="T55" fmla="*/ 61 h 85"/>
                <a:gd name="T56" fmla="*/ 117 w 192"/>
                <a:gd name="T57" fmla="*/ 61 h 85"/>
                <a:gd name="T58" fmla="*/ 112 w 192"/>
                <a:gd name="T59" fmla="*/ 58 h 85"/>
                <a:gd name="T60" fmla="*/ 106 w 192"/>
                <a:gd name="T61" fmla="*/ 58 h 85"/>
                <a:gd name="T62" fmla="*/ 101 w 192"/>
                <a:gd name="T63" fmla="*/ 61 h 85"/>
                <a:gd name="T64" fmla="*/ 68 w 192"/>
                <a:gd name="T65" fmla="*/ 63 h 85"/>
                <a:gd name="T66" fmla="*/ 68 w 192"/>
                <a:gd name="T67" fmla="*/ 84 h 85"/>
                <a:gd name="T68" fmla="*/ 0 w 192"/>
                <a:gd name="T69" fmla="*/ 84 h 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2"/>
                <a:gd name="T106" fmla="*/ 0 h 85"/>
                <a:gd name="T107" fmla="*/ 192 w 192"/>
                <a:gd name="T108" fmla="*/ 85 h 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2" h="85">
                  <a:moveTo>
                    <a:pt x="0" y="84"/>
                  </a:moveTo>
                  <a:lnTo>
                    <a:pt x="0" y="18"/>
                  </a:lnTo>
                  <a:lnTo>
                    <a:pt x="101" y="4"/>
                  </a:lnTo>
                  <a:lnTo>
                    <a:pt x="112" y="1"/>
                  </a:lnTo>
                  <a:lnTo>
                    <a:pt x="119" y="0"/>
                  </a:lnTo>
                  <a:lnTo>
                    <a:pt x="126" y="0"/>
                  </a:lnTo>
                  <a:lnTo>
                    <a:pt x="133" y="0"/>
                  </a:lnTo>
                  <a:lnTo>
                    <a:pt x="142" y="0"/>
                  </a:lnTo>
                  <a:lnTo>
                    <a:pt x="148" y="0"/>
                  </a:lnTo>
                  <a:lnTo>
                    <a:pt x="153" y="0"/>
                  </a:lnTo>
                  <a:lnTo>
                    <a:pt x="159" y="1"/>
                  </a:lnTo>
                  <a:lnTo>
                    <a:pt x="168" y="5"/>
                  </a:lnTo>
                  <a:lnTo>
                    <a:pt x="177" y="11"/>
                  </a:lnTo>
                  <a:lnTo>
                    <a:pt x="182" y="14"/>
                  </a:lnTo>
                  <a:lnTo>
                    <a:pt x="185" y="19"/>
                  </a:lnTo>
                  <a:lnTo>
                    <a:pt x="186" y="27"/>
                  </a:lnTo>
                  <a:lnTo>
                    <a:pt x="189" y="36"/>
                  </a:lnTo>
                  <a:lnTo>
                    <a:pt x="191" y="45"/>
                  </a:lnTo>
                  <a:lnTo>
                    <a:pt x="191" y="56"/>
                  </a:lnTo>
                  <a:lnTo>
                    <a:pt x="191" y="68"/>
                  </a:lnTo>
                  <a:lnTo>
                    <a:pt x="189" y="79"/>
                  </a:lnTo>
                  <a:lnTo>
                    <a:pt x="186" y="84"/>
                  </a:lnTo>
                  <a:lnTo>
                    <a:pt x="126" y="84"/>
                  </a:lnTo>
                  <a:lnTo>
                    <a:pt x="126" y="79"/>
                  </a:lnTo>
                  <a:lnTo>
                    <a:pt x="126" y="73"/>
                  </a:lnTo>
                  <a:lnTo>
                    <a:pt x="124" y="68"/>
                  </a:lnTo>
                  <a:lnTo>
                    <a:pt x="122" y="66"/>
                  </a:lnTo>
                  <a:lnTo>
                    <a:pt x="120" y="61"/>
                  </a:lnTo>
                  <a:lnTo>
                    <a:pt x="117" y="61"/>
                  </a:lnTo>
                  <a:lnTo>
                    <a:pt x="112" y="58"/>
                  </a:lnTo>
                  <a:lnTo>
                    <a:pt x="106" y="58"/>
                  </a:lnTo>
                  <a:lnTo>
                    <a:pt x="101" y="61"/>
                  </a:lnTo>
                  <a:lnTo>
                    <a:pt x="68" y="63"/>
                  </a:lnTo>
                  <a:lnTo>
                    <a:pt x="68" y="84"/>
                  </a:lnTo>
                  <a:lnTo>
                    <a:pt x="0" y="84"/>
                  </a:lnTo>
                </a:path>
              </a:pathLst>
            </a:custGeom>
            <a:solidFill>
              <a:srgbClr val="FF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21" name="Freeform 21"/>
            <p:cNvSpPr>
              <a:spLocks/>
            </p:cNvSpPr>
            <p:nvPr/>
          </p:nvSpPr>
          <p:spPr bwMode="auto">
            <a:xfrm>
              <a:off x="2223" y="1138"/>
              <a:ext cx="202" cy="171"/>
            </a:xfrm>
            <a:custGeom>
              <a:avLst/>
              <a:gdLst>
                <a:gd name="T0" fmla="*/ 2 w 202"/>
                <a:gd name="T1" fmla="*/ 170 h 171"/>
                <a:gd name="T2" fmla="*/ 68 w 202"/>
                <a:gd name="T3" fmla="*/ 79 h 171"/>
                <a:gd name="T4" fmla="*/ 90 w 202"/>
                <a:gd name="T5" fmla="*/ 75 h 171"/>
                <a:gd name="T6" fmla="*/ 107 w 202"/>
                <a:gd name="T7" fmla="*/ 75 h 171"/>
                <a:gd name="T8" fmla="*/ 114 w 202"/>
                <a:gd name="T9" fmla="*/ 76 h 171"/>
                <a:gd name="T10" fmla="*/ 121 w 202"/>
                <a:gd name="T11" fmla="*/ 80 h 171"/>
                <a:gd name="T12" fmla="*/ 122 w 202"/>
                <a:gd name="T13" fmla="*/ 87 h 171"/>
                <a:gd name="T14" fmla="*/ 125 w 202"/>
                <a:gd name="T15" fmla="*/ 98 h 171"/>
                <a:gd name="T16" fmla="*/ 126 w 202"/>
                <a:gd name="T17" fmla="*/ 112 h 171"/>
                <a:gd name="T18" fmla="*/ 126 w 202"/>
                <a:gd name="T19" fmla="*/ 121 h 171"/>
                <a:gd name="T20" fmla="*/ 126 w 202"/>
                <a:gd name="T21" fmla="*/ 135 h 171"/>
                <a:gd name="T22" fmla="*/ 127 w 202"/>
                <a:gd name="T23" fmla="*/ 147 h 171"/>
                <a:gd name="T24" fmla="*/ 201 w 202"/>
                <a:gd name="T25" fmla="*/ 138 h 171"/>
                <a:gd name="T26" fmla="*/ 197 w 202"/>
                <a:gd name="T27" fmla="*/ 133 h 171"/>
                <a:gd name="T28" fmla="*/ 193 w 202"/>
                <a:gd name="T29" fmla="*/ 130 h 171"/>
                <a:gd name="T30" fmla="*/ 193 w 202"/>
                <a:gd name="T31" fmla="*/ 121 h 171"/>
                <a:gd name="T32" fmla="*/ 191 w 202"/>
                <a:gd name="T33" fmla="*/ 113 h 171"/>
                <a:gd name="T34" fmla="*/ 191 w 202"/>
                <a:gd name="T35" fmla="*/ 82 h 171"/>
                <a:gd name="T36" fmla="*/ 190 w 202"/>
                <a:gd name="T37" fmla="*/ 65 h 171"/>
                <a:gd name="T38" fmla="*/ 186 w 202"/>
                <a:gd name="T39" fmla="*/ 52 h 171"/>
                <a:gd name="T40" fmla="*/ 180 w 202"/>
                <a:gd name="T41" fmla="*/ 45 h 171"/>
                <a:gd name="T42" fmla="*/ 174 w 202"/>
                <a:gd name="T43" fmla="*/ 42 h 171"/>
                <a:gd name="T44" fmla="*/ 162 w 202"/>
                <a:gd name="T45" fmla="*/ 38 h 171"/>
                <a:gd name="T46" fmla="*/ 162 w 202"/>
                <a:gd name="T47" fmla="*/ 30 h 171"/>
                <a:gd name="T48" fmla="*/ 177 w 202"/>
                <a:gd name="T49" fmla="*/ 19 h 171"/>
                <a:gd name="T50" fmla="*/ 186 w 202"/>
                <a:gd name="T51" fmla="*/ 3 h 171"/>
                <a:gd name="T52" fmla="*/ 126 w 202"/>
                <a:gd name="T53" fmla="*/ 0 h 171"/>
                <a:gd name="T54" fmla="*/ 122 w 202"/>
                <a:gd name="T55" fmla="*/ 9 h 171"/>
                <a:gd name="T56" fmla="*/ 117 w 202"/>
                <a:gd name="T57" fmla="*/ 14 h 171"/>
                <a:gd name="T58" fmla="*/ 106 w 202"/>
                <a:gd name="T59" fmla="*/ 19 h 171"/>
                <a:gd name="T60" fmla="*/ 68 w 202"/>
                <a:gd name="T61" fmla="*/ 24 h 171"/>
                <a:gd name="T62" fmla="*/ 0 w 202"/>
                <a:gd name="T63" fmla="*/ 0 h 17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02"/>
                <a:gd name="T97" fmla="*/ 0 h 171"/>
                <a:gd name="T98" fmla="*/ 202 w 202"/>
                <a:gd name="T99" fmla="*/ 171 h 17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02" h="171">
                  <a:moveTo>
                    <a:pt x="0" y="0"/>
                  </a:moveTo>
                  <a:lnTo>
                    <a:pt x="2" y="170"/>
                  </a:lnTo>
                  <a:lnTo>
                    <a:pt x="71" y="159"/>
                  </a:lnTo>
                  <a:lnTo>
                    <a:pt x="68" y="79"/>
                  </a:lnTo>
                  <a:lnTo>
                    <a:pt x="78" y="76"/>
                  </a:lnTo>
                  <a:lnTo>
                    <a:pt x="90" y="75"/>
                  </a:lnTo>
                  <a:lnTo>
                    <a:pt x="100" y="75"/>
                  </a:lnTo>
                  <a:lnTo>
                    <a:pt x="107" y="75"/>
                  </a:lnTo>
                  <a:lnTo>
                    <a:pt x="113" y="76"/>
                  </a:lnTo>
                  <a:lnTo>
                    <a:pt x="114" y="76"/>
                  </a:lnTo>
                  <a:lnTo>
                    <a:pt x="119" y="79"/>
                  </a:lnTo>
                  <a:lnTo>
                    <a:pt x="121" y="80"/>
                  </a:lnTo>
                  <a:lnTo>
                    <a:pt x="122" y="84"/>
                  </a:lnTo>
                  <a:lnTo>
                    <a:pt x="122" y="87"/>
                  </a:lnTo>
                  <a:lnTo>
                    <a:pt x="125" y="92"/>
                  </a:lnTo>
                  <a:lnTo>
                    <a:pt x="125" y="98"/>
                  </a:lnTo>
                  <a:lnTo>
                    <a:pt x="125" y="107"/>
                  </a:lnTo>
                  <a:lnTo>
                    <a:pt x="126" y="112"/>
                  </a:lnTo>
                  <a:lnTo>
                    <a:pt x="126" y="117"/>
                  </a:lnTo>
                  <a:lnTo>
                    <a:pt x="126" y="121"/>
                  </a:lnTo>
                  <a:lnTo>
                    <a:pt x="126" y="127"/>
                  </a:lnTo>
                  <a:lnTo>
                    <a:pt x="126" y="135"/>
                  </a:lnTo>
                  <a:lnTo>
                    <a:pt x="126" y="141"/>
                  </a:lnTo>
                  <a:lnTo>
                    <a:pt x="127" y="147"/>
                  </a:lnTo>
                  <a:lnTo>
                    <a:pt x="132" y="149"/>
                  </a:lnTo>
                  <a:lnTo>
                    <a:pt x="201" y="138"/>
                  </a:lnTo>
                  <a:lnTo>
                    <a:pt x="199" y="133"/>
                  </a:lnTo>
                  <a:lnTo>
                    <a:pt x="197" y="133"/>
                  </a:lnTo>
                  <a:lnTo>
                    <a:pt x="195" y="131"/>
                  </a:lnTo>
                  <a:lnTo>
                    <a:pt x="193" y="130"/>
                  </a:lnTo>
                  <a:lnTo>
                    <a:pt x="193" y="126"/>
                  </a:lnTo>
                  <a:lnTo>
                    <a:pt x="193" y="121"/>
                  </a:lnTo>
                  <a:lnTo>
                    <a:pt x="191" y="119"/>
                  </a:lnTo>
                  <a:lnTo>
                    <a:pt x="191" y="113"/>
                  </a:lnTo>
                  <a:lnTo>
                    <a:pt x="191" y="92"/>
                  </a:lnTo>
                  <a:lnTo>
                    <a:pt x="191" y="82"/>
                  </a:lnTo>
                  <a:lnTo>
                    <a:pt x="191" y="73"/>
                  </a:lnTo>
                  <a:lnTo>
                    <a:pt x="190" y="65"/>
                  </a:lnTo>
                  <a:lnTo>
                    <a:pt x="187" y="58"/>
                  </a:lnTo>
                  <a:lnTo>
                    <a:pt x="186" y="52"/>
                  </a:lnTo>
                  <a:lnTo>
                    <a:pt x="184" y="47"/>
                  </a:lnTo>
                  <a:lnTo>
                    <a:pt x="180" y="45"/>
                  </a:lnTo>
                  <a:lnTo>
                    <a:pt x="178" y="44"/>
                  </a:lnTo>
                  <a:lnTo>
                    <a:pt x="174" y="42"/>
                  </a:lnTo>
                  <a:lnTo>
                    <a:pt x="168" y="40"/>
                  </a:lnTo>
                  <a:lnTo>
                    <a:pt x="162" y="38"/>
                  </a:lnTo>
                  <a:lnTo>
                    <a:pt x="155" y="36"/>
                  </a:lnTo>
                  <a:lnTo>
                    <a:pt x="162" y="30"/>
                  </a:lnTo>
                  <a:lnTo>
                    <a:pt x="171" y="24"/>
                  </a:lnTo>
                  <a:lnTo>
                    <a:pt x="177" y="19"/>
                  </a:lnTo>
                  <a:lnTo>
                    <a:pt x="183" y="12"/>
                  </a:lnTo>
                  <a:lnTo>
                    <a:pt x="186" y="3"/>
                  </a:lnTo>
                  <a:lnTo>
                    <a:pt x="187" y="0"/>
                  </a:lnTo>
                  <a:lnTo>
                    <a:pt x="126" y="0"/>
                  </a:lnTo>
                  <a:lnTo>
                    <a:pt x="125" y="3"/>
                  </a:lnTo>
                  <a:lnTo>
                    <a:pt x="122" y="9"/>
                  </a:lnTo>
                  <a:lnTo>
                    <a:pt x="121" y="12"/>
                  </a:lnTo>
                  <a:lnTo>
                    <a:pt x="117" y="14"/>
                  </a:lnTo>
                  <a:lnTo>
                    <a:pt x="113" y="17"/>
                  </a:lnTo>
                  <a:lnTo>
                    <a:pt x="106" y="19"/>
                  </a:lnTo>
                  <a:lnTo>
                    <a:pt x="97" y="22"/>
                  </a:lnTo>
                  <a:lnTo>
                    <a:pt x="68" y="24"/>
                  </a:lnTo>
                  <a:lnTo>
                    <a:pt x="68" y="0"/>
                  </a:lnTo>
                  <a:lnTo>
                    <a:pt x="0" y="0"/>
                  </a:lnTo>
                </a:path>
              </a:pathLst>
            </a:custGeom>
            <a:solidFill>
              <a:srgbClr val="FF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22" name="Freeform 22"/>
            <p:cNvSpPr>
              <a:spLocks/>
            </p:cNvSpPr>
            <p:nvPr/>
          </p:nvSpPr>
          <p:spPr bwMode="auto">
            <a:xfrm>
              <a:off x="2472" y="1020"/>
              <a:ext cx="188" cy="76"/>
            </a:xfrm>
            <a:custGeom>
              <a:avLst/>
              <a:gdLst>
                <a:gd name="T0" fmla="*/ 0 w 188"/>
                <a:gd name="T1" fmla="*/ 75 h 76"/>
                <a:gd name="T2" fmla="*/ 0 w 188"/>
                <a:gd name="T3" fmla="*/ 10 h 76"/>
                <a:gd name="T4" fmla="*/ 104 w 188"/>
                <a:gd name="T5" fmla="*/ 0 h 76"/>
                <a:gd name="T6" fmla="*/ 124 w 188"/>
                <a:gd name="T7" fmla="*/ 0 h 76"/>
                <a:gd name="T8" fmla="*/ 140 w 188"/>
                <a:gd name="T9" fmla="*/ 1 h 76"/>
                <a:gd name="T10" fmla="*/ 155 w 188"/>
                <a:gd name="T11" fmla="*/ 3 h 76"/>
                <a:gd name="T12" fmla="*/ 167 w 188"/>
                <a:gd name="T13" fmla="*/ 10 h 76"/>
                <a:gd name="T14" fmla="*/ 175 w 188"/>
                <a:gd name="T15" fmla="*/ 17 h 76"/>
                <a:gd name="T16" fmla="*/ 181 w 188"/>
                <a:gd name="T17" fmla="*/ 26 h 76"/>
                <a:gd name="T18" fmla="*/ 185 w 188"/>
                <a:gd name="T19" fmla="*/ 38 h 76"/>
                <a:gd name="T20" fmla="*/ 187 w 188"/>
                <a:gd name="T21" fmla="*/ 51 h 76"/>
                <a:gd name="T22" fmla="*/ 187 w 188"/>
                <a:gd name="T23" fmla="*/ 58 h 76"/>
                <a:gd name="T24" fmla="*/ 185 w 188"/>
                <a:gd name="T25" fmla="*/ 66 h 76"/>
                <a:gd name="T26" fmla="*/ 184 w 188"/>
                <a:gd name="T27" fmla="*/ 75 h 76"/>
                <a:gd name="T28" fmla="*/ 121 w 188"/>
                <a:gd name="T29" fmla="*/ 75 h 76"/>
                <a:gd name="T30" fmla="*/ 121 w 188"/>
                <a:gd name="T31" fmla="*/ 72 h 76"/>
                <a:gd name="T32" fmla="*/ 121 w 188"/>
                <a:gd name="T33" fmla="*/ 66 h 76"/>
                <a:gd name="T34" fmla="*/ 120 w 188"/>
                <a:gd name="T35" fmla="*/ 62 h 76"/>
                <a:gd name="T36" fmla="*/ 118 w 188"/>
                <a:gd name="T37" fmla="*/ 60 h 76"/>
                <a:gd name="T38" fmla="*/ 115 w 188"/>
                <a:gd name="T39" fmla="*/ 57 h 76"/>
                <a:gd name="T40" fmla="*/ 114 w 188"/>
                <a:gd name="T41" fmla="*/ 57 h 76"/>
                <a:gd name="T42" fmla="*/ 109 w 188"/>
                <a:gd name="T43" fmla="*/ 55 h 76"/>
                <a:gd name="T44" fmla="*/ 104 w 188"/>
                <a:gd name="T45" fmla="*/ 55 h 76"/>
                <a:gd name="T46" fmla="*/ 96 w 188"/>
                <a:gd name="T47" fmla="*/ 55 h 76"/>
                <a:gd name="T48" fmla="*/ 71 w 188"/>
                <a:gd name="T49" fmla="*/ 57 h 76"/>
                <a:gd name="T50" fmla="*/ 71 w 188"/>
                <a:gd name="T51" fmla="*/ 75 h 76"/>
                <a:gd name="T52" fmla="*/ 0 w 188"/>
                <a:gd name="T53" fmla="*/ 75 h 7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88"/>
                <a:gd name="T82" fmla="*/ 0 h 76"/>
                <a:gd name="T83" fmla="*/ 188 w 188"/>
                <a:gd name="T84" fmla="*/ 76 h 7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88" h="76">
                  <a:moveTo>
                    <a:pt x="0" y="75"/>
                  </a:moveTo>
                  <a:lnTo>
                    <a:pt x="0" y="10"/>
                  </a:lnTo>
                  <a:lnTo>
                    <a:pt x="104" y="0"/>
                  </a:lnTo>
                  <a:lnTo>
                    <a:pt x="124" y="0"/>
                  </a:lnTo>
                  <a:lnTo>
                    <a:pt x="140" y="1"/>
                  </a:lnTo>
                  <a:lnTo>
                    <a:pt x="155" y="3"/>
                  </a:lnTo>
                  <a:lnTo>
                    <a:pt x="167" y="10"/>
                  </a:lnTo>
                  <a:lnTo>
                    <a:pt x="175" y="17"/>
                  </a:lnTo>
                  <a:lnTo>
                    <a:pt x="181" y="26"/>
                  </a:lnTo>
                  <a:lnTo>
                    <a:pt x="185" y="38"/>
                  </a:lnTo>
                  <a:lnTo>
                    <a:pt x="187" y="51"/>
                  </a:lnTo>
                  <a:lnTo>
                    <a:pt x="187" y="58"/>
                  </a:lnTo>
                  <a:lnTo>
                    <a:pt x="185" y="66"/>
                  </a:lnTo>
                  <a:lnTo>
                    <a:pt x="184" y="75"/>
                  </a:lnTo>
                  <a:lnTo>
                    <a:pt x="121" y="75"/>
                  </a:lnTo>
                  <a:lnTo>
                    <a:pt x="121" y="72"/>
                  </a:lnTo>
                  <a:lnTo>
                    <a:pt x="121" y="66"/>
                  </a:lnTo>
                  <a:lnTo>
                    <a:pt x="120" y="62"/>
                  </a:lnTo>
                  <a:lnTo>
                    <a:pt x="118" y="60"/>
                  </a:lnTo>
                  <a:lnTo>
                    <a:pt x="115" y="57"/>
                  </a:lnTo>
                  <a:lnTo>
                    <a:pt x="114" y="57"/>
                  </a:lnTo>
                  <a:lnTo>
                    <a:pt x="109" y="55"/>
                  </a:lnTo>
                  <a:lnTo>
                    <a:pt x="104" y="55"/>
                  </a:lnTo>
                  <a:lnTo>
                    <a:pt x="96" y="55"/>
                  </a:lnTo>
                  <a:lnTo>
                    <a:pt x="71" y="57"/>
                  </a:lnTo>
                  <a:lnTo>
                    <a:pt x="71" y="75"/>
                  </a:lnTo>
                  <a:lnTo>
                    <a:pt x="0" y="75"/>
                  </a:lnTo>
                </a:path>
              </a:pathLst>
            </a:custGeom>
            <a:solidFill>
              <a:srgbClr val="FF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23" name="Freeform 23"/>
            <p:cNvSpPr>
              <a:spLocks/>
            </p:cNvSpPr>
            <p:nvPr/>
          </p:nvSpPr>
          <p:spPr bwMode="auto">
            <a:xfrm>
              <a:off x="2472" y="1095"/>
              <a:ext cx="198" cy="83"/>
            </a:xfrm>
            <a:custGeom>
              <a:avLst/>
              <a:gdLst>
                <a:gd name="T0" fmla="*/ 2 w 198"/>
                <a:gd name="T1" fmla="*/ 82 h 83"/>
                <a:gd name="T2" fmla="*/ 0 w 198"/>
                <a:gd name="T3" fmla="*/ 0 h 83"/>
                <a:gd name="T4" fmla="*/ 72 w 198"/>
                <a:gd name="T5" fmla="*/ 0 h 83"/>
                <a:gd name="T6" fmla="*/ 72 w 198"/>
                <a:gd name="T7" fmla="*/ 20 h 83"/>
                <a:gd name="T8" fmla="*/ 99 w 198"/>
                <a:gd name="T9" fmla="*/ 19 h 83"/>
                <a:gd name="T10" fmla="*/ 104 w 198"/>
                <a:gd name="T11" fmla="*/ 19 h 83"/>
                <a:gd name="T12" fmla="*/ 108 w 198"/>
                <a:gd name="T13" fmla="*/ 16 h 83"/>
                <a:gd name="T14" fmla="*/ 113 w 198"/>
                <a:gd name="T15" fmla="*/ 15 h 83"/>
                <a:gd name="T16" fmla="*/ 116 w 198"/>
                <a:gd name="T17" fmla="*/ 10 h 83"/>
                <a:gd name="T18" fmla="*/ 119 w 198"/>
                <a:gd name="T19" fmla="*/ 8 h 83"/>
                <a:gd name="T20" fmla="*/ 120 w 198"/>
                <a:gd name="T21" fmla="*/ 3 h 83"/>
                <a:gd name="T22" fmla="*/ 122 w 198"/>
                <a:gd name="T23" fmla="*/ 0 h 83"/>
                <a:gd name="T24" fmla="*/ 185 w 198"/>
                <a:gd name="T25" fmla="*/ 0 h 83"/>
                <a:gd name="T26" fmla="*/ 181 w 198"/>
                <a:gd name="T27" fmla="*/ 8 h 83"/>
                <a:gd name="T28" fmla="*/ 176 w 198"/>
                <a:gd name="T29" fmla="*/ 15 h 83"/>
                <a:gd name="T30" fmla="*/ 170 w 198"/>
                <a:gd name="T31" fmla="*/ 20 h 83"/>
                <a:gd name="T32" fmla="*/ 164 w 198"/>
                <a:gd name="T33" fmla="*/ 26 h 83"/>
                <a:gd name="T34" fmla="*/ 159 w 198"/>
                <a:gd name="T35" fmla="*/ 31 h 83"/>
                <a:gd name="T36" fmla="*/ 168 w 198"/>
                <a:gd name="T37" fmla="*/ 33 h 83"/>
                <a:gd name="T38" fmla="*/ 174 w 198"/>
                <a:gd name="T39" fmla="*/ 37 h 83"/>
                <a:gd name="T40" fmla="*/ 181 w 198"/>
                <a:gd name="T41" fmla="*/ 42 h 83"/>
                <a:gd name="T42" fmla="*/ 186 w 198"/>
                <a:gd name="T43" fmla="*/ 47 h 83"/>
                <a:gd name="T44" fmla="*/ 190 w 198"/>
                <a:gd name="T45" fmla="*/ 54 h 83"/>
                <a:gd name="T46" fmla="*/ 194 w 198"/>
                <a:gd name="T47" fmla="*/ 61 h 83"/>
                <a:gd name="T48" fmla="*/ 197 w 198"/>
                <a:gd name="T49" fmla="*/ 71 h 83"/>
                <a:gd name="T50" fmla="*/ 197 w 198"/>
                <a:gd name="T51" fmla="*/ 82 h 83"/>
                <a:gd name="T52" fmla="*/ 130 w 198"/>
                <a:gd name="T53" fmla="*/ 82 h 83"/>
                <a:gd name="T54" fmla="*/ 130 w 198"/>
                <a:gd name="T55" fmla="*/ 80 h 83"/>
                <a:gd name="T56" fmla="*/ 130 w 198"/>
                <a:gd name="T57" fmla="*/ 77 h 83"/>
                <a:gd name="T58" fmla="*/ 128 w 198"/>
                <a:gd name="T59" fmla="*/ 73 h 83"/>
                <a:gd name="T60" fmla="*/ 128 w 198"/>
                <a:gd name="T61" fmla="*/ 70 h 83"/>
                <a:gd name="T62" fmla="*/ 126 w 198"/>
                <a:gd name="T63" fmla="*/ 66 h 83"/>
                <a:gd name="T64" fmla="*/ 125 w 198"/>
                <a:gd name="T65" fmla="*/ 64 h 83"/>
                <a:gd name="T66" fmla="*/ 122 w 198"/>
                <a:gd name="T67" fmla="*/ 64 h 83"/>
                <a:gd name="T68" fmla="*/ 119 w 198"/>
                <a:gd name="T69" fmla="*/ 61 h 83"/>
                <a:gd name="T70" fmla="*/ 115 w 198"/>
                <a:gd name="T71" fmla="*/ 61 h 83"/>
                <a:gd name="T72" fmla="*/ 110 w 198"/>
                <a:gd name="T73" fmla="*/ 61 h 83"/>
                <a:gd name="T74" fmla="*/ 107 w 198"/>
                <a:gd name="T75" fmla="*/ 61 h 83"/>
                <a:gd name="T76" fmla="*/ 101 w 198"/>
                <a:gd name="T77" fmla="*/ 61 h 83"/>
                <a:gd name="T78" fmla="*/ 93 w 198"/>
                <a:gd name="T79" fmla="*/ 64 h 83"/>
                <a:gd name="T80" fmla="*/ 72 w 198"/>
                <a:gd name="T81" fmla="*/ 64 h 83"/>
                <a:gd name="T82" fmla="*/ 72 w 198"/>
                <a:gd name="T83" fmla="*/ 82 h 83"/>
                <a:gd name="T84" fmla="*/ 2 w 198"/>
                <a:gd name="T85" fmla="*/ 82 h 8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98"/>
                <a:gd name="T130" fmla="*/ 0 h 83"/>
                <a:gd name="T131" fmla="*/ 198 w 198"/>
                <a:gd name="T132" fmla="*/ 83 h 8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98" h="83">
                  <a:moveTo>
                    <a:pt x="2" y="82"/>
                  </a:moveTo>
                  <a:lnTo>
                    <a:pt x="0" y="0"/>
                  </a:lnTo>
                  <a:lnTo>
                    <a:pt x="72" y="0"/>
                  </a:lnTo>
                  <a:lnTo>
                    <a:pt x="72" y="20"/>
                  </a:lnTo>
                  <a:lnTo>
                    <a:pt x="99" y="19"/>
                  </a:lnTo>
                  <a:lnTo>
                    <a:pt x="104" y="19"/>
                  </a:lnTo>
                  <a:lnTo>
                    <a:pt x="108" y="16"/>
                  </a:lnTo>
                  <a:lnTo>
                    <a:pt x="113" y="15"/>
                  </a:lnTo>
                  <a:lnTo>
                    <a:pt x="116" y="10"/>
                  </a:lnTo>
                  <a:lnTo>
                    <a:pt x="119" y="8"/>
                  </a:lnTo>
                  <a:lnTo>
                    <a:pt x="120" y="3"/>
                  </a:lnTo>
                  <a:lnTo>
                    <a:pt x="122" y="0"/>
                  </a:lnTo>
                  <a:lnTo>
                    <a:pt x="185" y="0"/>
                  </a:lnTo>
                  <a:lnTo>
                    <a:pt x="181" y="8"/>
                  </a:lnTo>
                  <a:lnTo>
                    <a:pt x="176" y="15"/>
                  </a:lnTo>
                  <a:lnTo>
                    <a:pt x="170" y="20"/>
                  </a:lnTo>
                  <a:lnTo>
                    <a:pt x="164" y="26"/>
                  </a:lnTo>
                  <a:lnTo>
                    <a:pt x="159" y="31"/>
                  </a:lnTo>
                  <a:lnTo>
                    <a:pt x="168" y="33"/>
                  </a:lnTo>
                  <a:lnTo>
                    <a:pt x="174" y="37"/>
                  </a:lnTo>
                  <a:lnTo>
                    <a:pt x="181" y="42"/>
                  </a:lnTo>
                  <a:lnTo>
                    <a:pt x="186" y="47"/>
                  </a:lnTo>
                  <a:lnTo>
                    <a:pt x="190" y="54"/>
                  </a:lnTo>
                  <a:lnTo>
                    <a:pt x="194" y="61"/>
                  </a:lnTo>
                  <a:lnTo>
                    <a:pt x="197" y="71"/>
                  </a:lnTo>
                  <a:lnTo>
                    <a:pt x="197" y="82"/>
                  </a:lnTo>
                  <a:lnTo>
                    <a:pt x="130" y="82"/>
                  </a:lnTo>
                  <a:lnTo>
                    <a:pt x="130" y="80"/>
                  </a:lnTo>
                  <a:lnTo>
                    <a:pt x="130" y="77"/>
                  </a:lnTo>
                  <a:lnTo>
                    <a:pt x="128" y="73"/>
                  </a:lnTo>
                  <a:lnTo>
                    <a:pt x="128" y="70"/>
                  </a:lnTo>
                  <a:lnTo>
                    <a:pt x="126" y="66"/>
                  </a:lnTo>
                  <a:lnTo>
                    <a:pt x="125" y="64"/>
                  </a:lnTo>
                  <a:lnTo>
                    <a:pt x="122" y="64"/>
                  </a:lnTo>
                  <a:lnTo>
                    <a:pt x="119" y="61"/>
                  </a:lnTo>
                  <a:lnTo>
                    <a:pt x="115" y="61"/>
                  </a:lnTo>
                  <a:lnTo>
                    <a:pt x="110" y="61"/>
                  </a:lnTo>
                  <a:lnTo>
                    <a:pt x="107" y="61"/>
                  </a:lnTo>
                  <a:lnTo>
                    <a:pt x="101" y="61"/>
                  </a:lnTo>
                  <a:lnTo>
                    <a:pt x="93" y="64"/>
                  </a:lnTo>
                  <a:lnTo>
                    <a:pt x="72" y="64"/>
                  </a:lnTo>
                  <a:lnTo>
                    <a:pt x="72" y="82"/>
                  </a:lnTo>
                  <a:lnTo>
                    <a:pt x="2" y="82"/>
                  </a:lnTo>
                </a:path>
              </a:pathLst>
            </a:custGeom>
            <a:solidFill>
              <a:srgbClr val="FF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24" name="Freeform 24"/>
            <p:cNvSpPr>
              <a:spLocks/>
            </p:cNvSpPr>
            <p:nvPr/>
          </p:nvSpPr>
          <p:spPr bwMode="auto">
            <a:xfrm>
              <a:off x="2474" y="1177"/>
              <a:ext cx="196" cy="83"/>
            </a:xfrm>
            <a:custGeom>
              <a:avLst/>
              <a:gdLst>
                <a:gd name="T0" fmla="*/ 0 w 196"/>
                <a:gd name="T1" fmla="*/ 0 h 83"/>
                <a:gd name="T2" fmla="*/ 0 w 196"/>
                <a:gd name="T3" fmla="*/ 82 h 83"/>
                <a:gd name="T4" fmla="*/ 106 w 196"/>
                <a:gd name="T5" fmla="*/ 73 h 83"/>
                <a:gd name="T6" fmla="*/ 119 w 196"/>
                <a:gd name="T7" fmla="*/ 72 h 83"/>
                <a:gd name="T8" fmla="*/ 130 w 196"/>
                <a:gd name="T9" fmla="*/ 70 h 83"/>
                <a:gd name="T10" fmla="*/ 142 w 196"/>
                <a:gd name="T11" fmla="*/ 68 h 83"/>
                <a:gd name="T12" fmla="*/ 151 w 196"/>
                <a:gd name="T13" fmla="*/ 64 h 83"/>
                <a:gd name="T14" fmla="*/ 161 w 196"/>
                <a:gd name="T15" fmla="*/ 58 h 83"/>
                <a:gd name="T16" fmla="*/ 168 w 196"/>
                <a:gd name="T17" fmla="*/ 52 h 83"/>
                <a:gd name="T18" fmla="*/ 177 w 196"/>
                <a:gd name="T19" fmla="*/ 47 h 83"/>
                <a:gd name="T20" fmla="*/ 183 w 196"/>
                <a:gd name="T21" fmla="*/ 40 h 83"/>
                <a:gd name="T22" fmla="*/ 189 w 196"/>
                <a:gd name="T23" fmla="*/ 31 h 83"/>
                <a:gd name="T24" fmla="*/ 192 w 196"/>
                <a:gd name="T25" fmla="*/ 23 h 83"/>
                <a:gd name="T26" fmla="*/ 195 w 196"/>
                <a:gd name="T27" fmla="*/ 11 h 83"/>
                <a:gd name="T28" fmla="*/ 195 w 196"/>
                <a:gd name="T29" fmla="*/ 0 h 83"/>
                <a:gd name="T30" fmla="*/ 128 w 196"/>
                <a:gd name="T31" fmla="*/ 0 h 83"/>
                <a:gd name="T32" fmla="*/ 126 w 196"/>
                <a:gd name="T33" fmla="*/ 7 h 83"/>
                <a:gd name="T34" fmla="*/ 123 w 196"/>
                <a:gd name="T35" fmla="*/ 12 h 83"/>
                <a:gd name="T36" fmla="*/ 113 w 196"/>
                <a:gd name="T37" fmla="*/ 17 h 83"/>
                <a:gd name="T38" fmla="*/ 101 w 196"/>
                <a:gd name="T39" fmla="*/ 18 h 83"/>
                <a:gd name="T40" fmla="*/ 70 w 196"/>
                <a:gd name="T41" fmla="*/ 19 h 83"/>
                <a:gd name="T42" fmla="*/ 70 w 196"/>
                <a:gd name="T43" fmla="*/ 0 h 83"/>
                <a:gd name="T44" fmla="*/ 0 w 196"/>
                <a:gd name="T45" fmla="*/ 0 h 8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96"/>
                <a:gd name="T70" fmla="*/ 0 h 83"/>
                <a:gd name="T71" fmla="*/ 196 w 196"/>
                <a:gd name="T72" fmla="*/ 83 h 8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96" h="83">
                  <a:moveTo>
                    <a:pt x="0" y="0"/>
                  </a:moveTo>
                  <a:lnTo>
                    <a:pt x="0" y="82"/>
                  </a:lnTo>
                  <a:lnTo>
                    <a:pt x="106" y="73"/>
                  </a:lnTo>
                  <a:lnTo>
                    <a:pt x="119" y="72"/>
                  </a:lnTo>
                  <a:lnTo>
                    <a:pt x="130" y="70"/>
                  </a:lnTo>
                  <a:lnTo>
                    <a:pt x="142" y="68"/>
                  </a:lnTo>
                  <a:lnTo>
                    <a:pt x="151" y="64"/>
                  </a:lnTo>
                  <a:lnTo>
                    <a:pt x="161" y="58"/>
                  </a:lnTo>
                  <a:lnTo>
                    <a:pt x="168" y="52"/>
                  </a:lnTo>
                  <a:lnTo>
                    <a:pt x="177" y="47"/>
                  </a:lnTo>
                  <a:lnTo>
                    <a:pt x="183" y="40"/>
                  </a:lnTo>
                  <a:lnTo>
                    <a:pt x="189" y="31"/>
                  </a:lnTo>
                  <a:lnTo>
                    <a:pt x="192" y="23"/>
                  </a:lnTo>
                  <a:lnTo>
                    <a:pt x="195" y="11"/>
                  </a:lnTo>
                  <a:lnTo>
                    <a:pt x="195" y="0"/>
                  </a:lnTo>
                  <a:lnTo>
                    <a:pt x="128" y="0"/>
                  </a:lnTo>
                  <a:lnTo>
                    <a:pt x="126" y="7"/>
                  </a:lnTo>
                  <a:lnTo>
                    <a:pt x="123" y="12"/>
                  </a:lnTo>
                  <a:lnTo>
                    <a:pt x="113" y="17"/>
                  </a:lnTo>
                  <a:lnTo>
                    <a:pt x="101" y="18"/>
                  </a:lnTo>
                  <a:lnTo>
                    <a:pt x="70" y="19"/>
                  </a:lnTo>
                  <a:lnTo>
                    <a:pt x="70" y="0"/>
                  </a:lnTo>
                  <a:lnTo>
                    <a:pt x="0" y="0"/>
                  </a:lnTo>
                </a:path>
              </a:pathLst>
            </a:custGeom>
            <a:solidFill>
              <a:srgbClr val="FF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25" name="Freeform 25"/>
            <p:cNvSpPr>
              <a:spLocks/>
            </p:cNvSpPr>
            <p:nvPr/>
          </p:nvSpPr>
          <p:spPr bwMode="auto">
            <a:xfrm>
              <a:off x="2729" y="1004"/>
              <a:ext cx="219" cy="129"/>
            </a:xfrm>
            <a:custGeom>
              <a:avLst/>
              <a:gdLst>
                <a:gd name="T0" fmla="*/ 0 w 221"/>
                <a:gd name="T1" fmla="*/ 128 h 129"/>
                <a:gd name="T2" fmla="*/ 0 w 221"/>
                <a:gd name="T3" fmla="*/ 125 h 129"/>
                <a:gd name="T4" fmla="*/ 2 w 221"/>
                <a:gd name="T5" fmla="*/ 112 h 129"/>
                <a:gd name="T6" fmla="*/ 2 w 221"/>
                <a:gd name="T7" fmla="*/ 100 h 129"/>
                <a:gd name="T8" fmla="*/ 5 w 221"/>
                <a:gd name="T9" fmla="*/ 89 h 129"/>
                <a:gd name="T10" fmla="*/ 7 w 221"/>
                <a:gd name="T11" fmla="*/ 78 h 129"/>
                <a:gd name="T12" fmla="*/ 12 w 221"/>
                <a:gd name="T13" fmla="*/ 67 h 129"/>
                <a:gd name="T14" fmla="*/ 15 w 221"/>
                <a:gd name="T15" fmla="*/ 59 h 129"/>
                <a:gd name="T16" fmla="*/ 20 w 221"/>
                <a:gd name="T17" fmla="*/ 48 h 129"/>
                <a:gd name="T18" fmla="*/ 27 w 221"/>
                <a:gd name="T19" fmla="*/ 38 h 129"/>
                <a:gd name="T20" fmla="*/ 35 w 221"/>
                <a:gd name="T21" fmla="*/ 31 h 129"/>
                <a:gd name="T22" fmla="*/ 43 w 221"/>
                <a:gd name="T23" fmla="*/ 22 h 129"/>
                <a:gd name="T24" fmla="*/ 53 w 221"/>
                <a:gd name="T25" fmla="*/ 16 h 129"/>
                <a:gd name="T26" fmla="*/ 57 w 221"/>
                <a:gd name="T27" fmla="*/ 10 h 129"/>
                <a:gd name="T28" fmla="*/ 69 w 221"/>
                <a:gd name="T29" fmla="*/ 5 h 129"/>
                <a:gd name="T30" fmla="*/ 81 w 221"/>
                <a:gd name="T31" fmla="*/ 1 h 129"/>
                <a:gd name="T32" fmla="*/ 92 w 221"/>
                <a:gd name="T33" fmla="*/ 0 h 129"/>
                <a:gd name="T34" fmla="*/ 105 w 221"/>
                <a:gd name="T35" fmla="*/ 0 h 129"/>
                <a:gd name="T36" fmla="*/ 114 w 221"/>
                <a:gd name="T37" fmla="*/ 0 h 129"/>
                <a:gd name="T38" fmla="*/ 123 w 221"/>
                <a:gd name="T39" fmla="*/ 1 h 129"/>
                <a:gd name="T40" fmla="*/ 132 w 221"/>
                <a:gd name="T41" fmla="*/ 3 h 129"/>
                <a:gd name="T42" fmla="*/ 139 w 221"/>
                <a:gd name="T43" fmla="*/ 5 h 129"/>
                <a:gd name="T44" fmla="*/ 145 w 221"/>
                <a:gd name="T45" fmla="*/ 6 h 129"/>
                <a:gd name="T46" fmla="*/ 152 w 221"/>
                <a:gd name="T47" fmla="*/ 9 h 129"/>
                <a:gd name="T48" fmla="*/ 159 w 221"/>
                <a:gd name="T49" fmla="*/ 12 h 129"/>
                <a:gd name="T50" fmla="*/ 163 w 221"/>
                <a:gd name="T51" fmla="*/ 16 h 129"/>
                <a:gd name="T52" fmla="*/ 173 w 221"/>
                <a:gd name="T53" fmla="*/ 27 h 129"/>
                <a:gd name="T54" fmla="*/ 183 w 221"/>
                <a:gd name="T55" fmla="*/ 38 h 129"/>
                <a:gd name="T56" fmla="*/ 193 w 221"/>
                <a:gd name="T57" fmla="*/ 50 h 129"/>
                <a:gd name="T58" fmla="*/ 199 w 221"/>
                <a:gd name="T59" fmla="*/ 63 h 129"/>
                <a:gd name="T60" fmla="*/ 205 w 221"/>
                <a:gd name="T61" fmla="*/ 78 h 129"/>
                <a:gd name="T62" fmla="*/ 208 w 221"/>
                <a:gd name="T63" fmla="*/ 93 h 129"/>
                <a:gd name="T64" fmla="*/ 212 w 221"/>
                <a:gd name="T65" fmla="*/ 110 h 129"/>
                <a:gd name="T66" fmla="*/ 212 w 221"/>
                <a:gd name="T67" fmla="*/ 125 h 129"/>
                <a:gd name="T68" fmla="*/ 212 w 221"/>
                <a:gd name="T69" fmla="*/ 128 h 129"/>
                <a:gd name="T70" fmla="*/ 145 w 221"/>
                <a:gd name="T71" fmla="*/ 128 h 129"/>
                <a:gd name="T72" fmla="*/ 145 w 221"/>
                <a:gd name="T73" fmla="*/ 117 h 129"/>
                <a:gd name="T74" fmla="*/ 143 w 221"/>
                <a:gd name="T75" fmla="*/ 101 h 129"/>
                <a:gd name="T76" fmla="*/ 141 w 221"/>
                <a:gd name="T77" fmla="*/ 91 h 129"/>
                <a:gd name="T78" fmla="*/ 138 w 221"/>
                <a:gd name="T79" fmla="*/ 80 h 129"/>
                <a:gd name="T80" fmla="*/ 132 w 221"/>
                <a:gd name="T81" fmla="*/ 71 h 129"/>
                <a:gd name="T82" fmla="*/ 123 w 221"/>
                <a:gd name="T83" fmla="*/ 66 h 129"/>
                <a:gd name="T84" fmla="*/ 116 w 221"/>
                <a:gd name="T85" fmla="*/ 61 h 129"/>
                <a:gd name="T86" fmla="*/ 105 w 221"/>
                <a:gd name="T87" fmla="*/ 61 h 129"/>
                <a:gd name="T88" fmla="*/ 100 w 221"/>
                <a:gd name="T89" fmla="*/ 61 h 129"/>
                <a:gd name="T90" fmla="*/ 94 w 221"/>
                <a:gd name="T91" fmla="*/ 61 h 129"/>
                <a:gd name="T92" fmla="*/ 88 w 221"/>
                <a:gd name="T93" fmla="*/ 66 h 129"/>
                <a:gd name="T94" fmla="*/ 85 w 221"/>
                <a:gd name="T95" fmla="*/ 67 h 129"/>
                <a:gd name="T96" fmla="*/ 81 w 221"/>
                <a:gd name="T97" fmla="*/ 71 h 129"/>
                <a:gd name="T98" fmla="*/ 76 w 221"/>
                <a:gd name="T99" fmla="*/ 76 h 129"/>
                <a:gd name="T100" fmla="*/ 74 w 221"/>
                <a:gd name="T101" fmla="*/ 83 h 129"/>
                <a:gd name="T102" fmla="*/ 72 w 221"/>
                <a:gd name="T103" fmla="*/ 91 h 129"/>
                <a:gd name="T104" fmla="*/ 69 w 221"/>
                <a:gd name="T105" fmla="*/ 99 h 129"/>
                <a:gd name="T106" fmla="*/ 68 w 221"/>
                <a:gd name="T107" fmla="*/ 107 h 129"/>
                <a:gd name="T108" fmla="*/ 68 w 221"/>
                <a:gd name="T109" fmla="*/ 117 h 129"/>
                <a:gd name="T110" fmla="*/ 68 w 221"/>
                <a:gd name="T111" fmla="*/ 128 h 129"/>
                <a:gd name="T112" fmla="*/ 0 w 221"/>
                <a:gd name="T113" fmla="*/ 128 h 12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21"/>
                <a:gd name="T172" fmla="*/ 0 h 129"/>
                <a:gd name="T173" fmla="*/ 221 w 221"/>
                <a:gd name="T174" fmla="*/ 129 h 12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21" h="129">
                  <a:moveTo>
                    <a:pt x="0" y="128"/>
                  </a:moveTo>
                  <a:lnTo>
                    <a:pt x="0" y="125"/>
                  </a:lnTo>
                  <a:lnTo>
                    <a:pt x="2" y="112"/>
                  </a:lnTo>
                  <a:lnTo>
                    <a:pt x="2" y="100"/>
                  </a:lnTo>
                  <a:lnTo>
                    <a:pt x="5" y="89"/>
                  </a:lnTo>
                  <a:lnTo>
                    <a:pt x="7" y="78"/>
                  </a:lnTo>
                  <a:lnTo>
                    <a:pt x="12" y="67"/>
                  </a:lnTo>
                  <a:lnTo>
                    <a:pt x="15" y="59"/>
                  </a:lnTo>
                  <a:lnTo>
                    <a:pt x="20" y="48"/>
                  </a:lnTo>
                  <a:lnTo>
                    <a:pt x="27" y="38"/>
                  </a:lnTo>
                  <a:lnTo>
                    <a:pt x="35" y="31"/>
                  </a:lnTo>
                  <a:lnTo>
                    <a:pt x="43" y="22"/>
                  </a:lnTo>
                  <a:lnTo>
                    <a:pt x="53" y="16"/>
                  </a:lnTo>
                  <a:lnTo>
                    <a:pt x="61" y="10"/>
                  </a:lnTo>
                  <a:lnTo>
                    <a:pt x="73" y="5"/>
                  </a:lnTo>
                  <a:lnTo>
                    <a:pt x="85" y="1"/>
                  </a:lnTo>
                  <a:lnTo>
                    <a:pt x="96" y="0"/>
                  </a:lnTo>
                  <a:lnTo>
                    <a:pt x="109" y="0"/>
                  </a:lnTo>
                  <a:lnTo>
                    <a:pt x="118" y="0"/>
                  </a:lnTo>
                  <a:lnTo>
                    <a:pt x="127" y="1"/>
                  </a:lnTo>
                  <a:lnTo>
                    <a:pt x="136" y="3"/>
                  </a:lnTo>
                  <a:lnTo>
                    <a:pt x="143" y="5"/>
                  </a:lnTo>
                  <a:lnTo>
                    <a:pt x="149" y="6"/>
                  </a:lnTo>
                  <a:lnTo>
                    <a:pt x="156" y="9"/>
                  </a:lnTo>
                  <a:lnTo>
                    <a:pt x="163" y="12"/>
                  </a:lnTo>
                  <a:lnTo>
                    <a:pt x="169" y="16"/>
                  </a:lnTo>
                  <a:lnTo>
                    <a:pt x="181" y="27"/>
                  </a:lnTo>
                  <a:lnTo>
                    <a:pt x="191" y="38"/>
                  </a:lnTo>
                  <a:lnTo>
                    <a:pt x="201" y="50"/>
                  </a:lnTo>
                  <a:lnTo>
                    <a:pt x="207" y="63"/>
                  </a:lnTo>
                  <a:lnTo>
                    <a:pt x="213" y="78"/>
                  </a:lnTo>
                  <a:lnTo>
                    <a:pt x="216" y="93"/>
                  </a:lnTo>
                  <a:lnTo>
                    <a:pt x="220" y="110"/>
                  </a:lnTo>
                  <a:lnTo>
                    <a:pt x="220" y="125"/>
                  </a:lnTo>
                  <a:lnTo>
                    <a:pt x="220" y="128"/>
                  </a:lnTo>
                  <a:lnTo>
                    <a:pt x="149" y="128"/>
                  </a:lnTo>
                  <a:lnTo>
                    <a:pt x="149" y="117"/>
                  </a:lnTo>
                  <a:lnTo>
                    <a:pt x="147" y="101"/>
                  </a:lnTo>
                  <a:lnTo>
                    <a:pt x="145" y="91"/>
                  </a:lnTo>
                  <a:lnTo>
                    <a:pt x="142" y="80"/>
                  </a:lnTo>
                  <a:lnTo>
                    <a:pt x="136" y="71"/>
                  </a:lnTo>
                  <a:lnTo>
                    <a:pt x="127" y="66"/>
                  </a:lnTo>
                  <a:lnTo>
                    <a:pt x="120" y="61"/>
                  </a:lnTo>
                  <a:lnTo>
                    <a:pt x="109" y="61"/>
                  </a:lnTo>
                  <a:lnTo>
                    <a:pt x="104" y="61"/>
                  </a:lnTo>
                  <a:lnTo>
                    <a:pt x="98" y="61"/>
                  </a:lnTo>
                  <a:lnTo>
                    <a:pt x="92" y="66"/>
                  </a:lnTo>
                  <a:lnTo>
                    <a:pt x="89" y="67"/>
                  </a:lnTo>
                  <a:lnTo>
                    <a:pt x="85" y="71"/>
                  </a:lnTo>
                  <a:lnTo>
                    <a:pt x="80" y="76"/>
                  </a:lnTo>
                  <a:lnTo>
                    <a:pt x="78" y="83"/>
                  </a:lnTo>
                  <a:lnTo>
                    <a:pt x="76" y="91"/>
                  </a:lnTo>
                  <a:lnTo>
                    <a:pt x="73" y="99"/>
                  </a:lnTo>
                  <a:lnTo>
                    <a:pt x="72" y="107"/>
                  </a:lnTo>
                  <a:lnTo>
                    <a:pt x="72" y="117"/>
                  </a:lnTo>
                  <a:lnTo>
                    <a:pt x="72" y="128"/>
                  </a:lnTo>
                  <a:lnTo>
                    <a:pt x="0" y="128"/>
                  </a:lnTo>
                </a:path>
              </a:pathLst>
            </a:custGeom>
            <a:solidFill>
              <a:srgbClr val="FF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26" name="Freeform 26"/>
            <p:cNvSpPr>
              <a:spLocks/>
            </p:cNvSpPr>
            <p:nvPr/>
          </p:nvSpPr>
          <p:spPr bwMode="auto">
            <a:xfrm>
              <a:off x="2729" y="1132"/>
              <a:ext cx="219" cy="127"/>
            </a:xfrm>
            <a:custGeom>
              <a:avLst/>
              <a:gdLst>
                <a:gd name="T0" fmla="*/ 0 w 221"/>
                <a:gd name="T1" fmla="*/ 0 h 127"/>
                <a:gd name="T2" fmla="*/ 0 w 221"/>
                <a:gd name="T3" fmla="*/ 14 h 127"/>
                <a:gd name="T4" fmla="*/ 5 w 221"/>
                <a:gd name="T5" fmla="*/ 30 h 127"/>
                <a:gd name="T6" fmla="*/ 6 w 221"/>
                <a:gd name="T7" fmla="*/ 48 h 127"/>
                <a:gd name="T8" fmla="*/ 12 w 221"/>
                <a:gd name="T9" fmla="*/ 63 h 127"/>
                <a:gd name="T10" fmla="*/ 18 w 221"/>
                <a:gd name="T11" fmla="*/ 76 h 127"/>
                <a:gd name="T12" fmla="*/ 27 w 221"/>
                <a:gd name="T13" fmla="*/ 88 h 127"/>
                <a:gd name="T14" fmla="*/ 36 w 221"/>
                <a:gd name="T15" fmla="*/ 99 h 127"/>
                <a:gd name="T16" fmla="*/ 49 w 221"/>
                <a:gd name="T17" fmla="*/ 110 h 127"/>
                <a:gd name="T18" fmla="*/ 54 w 221"/>
                <a:gd name="T19" fmla="*/ 115 h 127"/>
                <a:gd name="T20" fmla="*/ 57 w 221"/>
                <a:gd name="T21" fmla="*/ 116 h 127"/>
                <a:gd name="T22" fmla="*/ 63 w 221"/>
                <a:gd name="T23" fmla="*/ 120 h 127"/>
                <a:gd name="T24" fmla="*/ 72 w 221"/>
                <a:gd name="T25" fmla="*/ 122 h 127"/>
                <a:gd name="T26" fmla="*/ 79 w 221"/>
                <a:gd name="T27" fmla="*/ 124 h 127"/>
                <a:gd name="T28" fmla="*/ 88 w 221"/>
                <a:gd name="T29" fmla="*/ 124 h 127"/>
                <a:gd name="T30" fmla="*/ 97 w 221"/>
                <a:gd name="T31" fmla="*/ 126 h 127"/>
                <a:gd name="T32" fmla="*/ 105 w 221"/>
                <a:gd name="T33" fmla="*/ 126 h 127"/>
                <a:gd name="T34" fmla="*/ 120 w 221"/>
                <a:gd name="T35" fmla="*/ 126 h 127"/>
                <a:gd name="T36" fmla="*/ 132 w 221"/>
                <a:gd name="T37" fmla="*/ 124 h 127"/>
                <a:gd name="T38" fmla="*/ 143 w 221"/>
                <a:gd name="T39" fmla="*/ 122 h 127"/>
                <a:gd name="T40" fmla="*/ 154 w 221"/>
                <a:gd name="T41" fmla="*/ 120 h 127"/>
                <a:gd name="T42" fmla="*/ 161 w 221"/>
                <a:gd name="T43" fmla="*/ 115 h 127"/>
                <a:gd name="T44" fmla="*/ 168 w 221"/>
                <a:gd name="T45" fmla="*/ 107 h 127"/>
                <a:gd name="T46" fmla="*/ 176 w 221"/>
                <a:gd name="T47" fmla="*/ 98 h 127"/>
                <a:gd name="T48" fmla="*/ 183 w 221"/>
                <a:gd name="T49" fmla="*/ 91 h 127"/>
                <a:gd name="T50" fmla="*/ 190 w 221"/>
                <a:gd name="T51" fmla="*/ 81 h 127"/>
                <a:gd name="T52" fmla="*/ 197 w 221"/>
                <a:gd name="T53" fmla="*/ 71 h 127"/>
                <a:gd name="T54" fmla="*/ 201 w 221"/>
                <a:gd name="T55" fmla="*/ 60 h 127"/>
                <a:gd name="T56" fmla="*/ 205 w 221"/>
                <a:gd name="T57" fmla="*/ 48 h 127"/>
                <a:gd name="T58" fmla="*/ 206 w 221"/>
                <a:gd name="T59" fmla="*/ 36 h 127"/>
                <a:gd name="T60" fmla="*/ 210 w 221"/>
                <a:gd name="T61" fmla="*/ 23 h 127"/>
                <a:gd name="T62" fmla="*/ 212 w 221"/>
                <a:gd name="T63" fmla="*/ 11 h 127"/>
                <a:gd name="T64" fmla="*/ 212 w 221"/>
                <a:gd name="T65" fmla="*/ 0 h 127"/>
                <a:gd name="T66" fmla="*/ 145 w 221"/>
                <a:gd name="T67" fmla="*/ 0 h 127"/>
                <a:gd name="T68" fmla="*/ 145 w 221"/>
                <a:gd name="T69" fmla="*/ 3 h 127"/>
                <a:gd name="T70" fmla="*/ 145 w 221"/>
                <a:gd name="T71" fmla="*/ 17 h 127"/>
                <a:gd name="T72" fmla="*/ 143 w 221"/>
                <a:gd name="T73" fmla="*/ 29 h 127"/>
                <a:gd name="T74" fmla="*/ 141 w 221"/>
                <a:gd name="T75" fmla="*/ 41 h 127"/>
                <a:gd name="T76" fmla="*/ 138 w 221"/>
                <a:gd name="T77" fmla="*/ 50 h 127"/>
                <a:gd name="T78" fmla="*/ 132 w 221"/>
                <a:gd name="T79" fmla="*/ 58 h 127"/>
                <a:gd name="T80" fmla="*/ 123 w 221"/>
                <a:gd name="T81" fmla="*/ 64 h 127"/>
                <a:gd name="T82" fmla="*/ 116 w 221"/>
                <a:gd name="T83" fmla="*/ 65 h 127"/>
                <a:gd name="T84" fmla="*/ 105 w 221"/>
                <a:gd name="T85" fmla="*/ 69 h 127"/>
                <a:gd name="T86" fmla="*/ 98 w 221"/>
                <a:gd name="T87" fmla="*/ 65 h 127"/>
                <a:gd name="T88" fmla="*/ 91 w 221"/>
                <a:gd name="T89" fmla="*/ 64 h 127"/>
                <a:gd name="T90" fmla="*/ 83 w 221"/>
                <a:gd name="T91" fmla="*/ 58 h 127"/>
                <a:gd name="T92" fmla="*/ 76 w 221"/>
                <a:gd name="T93" fmla="*/ 51 h 127"/>
                <a:gd name="T94" fmla="*/ 74 w 221"/>
                <a:gd name="T95" fmla="*/ 41 h 127"/>
                <a:gd name="T96" fmla="*/ 69 w 221"/>
                <a:gd name="T97" fmla="*/ 29 h 127"/>
                <a:gd name="T98" fmla="*/ 68 w 221"/>
                <a:gd name="T99" fmla="*/ 17 h 127"/>
                <a:gd name="T100" fmla="*/ 68 w 221"/>
                <a:gd name="T101" fmla="*/ 0 h 127"/>
                <a:gd name="T102" fmla="*/ 0 w 221"/>
                <a:gd name="T103" fmla="*/ 0 h 12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21"/>
                <a:gd name="T157" fmla="*/ 0 h 127"/>
                <a:gd name="T158" fmla="*/ 221 w 221"/>
                <a:gd name="T159" fmla="*/ 127 h 12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21" h="127">
                  <a:moveTo>
                    <a:pt x="0" y="0"/>
                  </a:moveTo>
                  <a:lnTo>
                    <a:pt x="0" y="14"/>
                  </a:lnTo>
                  <a:lnTo>
                    <a:pt x="5" y="30"/>
                  </a:lnTo>
                  <a:lnTo>
                    <a:pt x="6" y="48"/>
                  </a:lnTo>
                  <a:lnTo>
                    <a:pt x="12" y="63"/>
                  </a:lnTo>
                  <a:lnTo>
                    <a:pt x="18" y="76"/>
                  </a:lnTo>
                  <a:lnTo>
                    <a:pt x="27" y="88"/>
                  </a:lnTo>
                  <a:lnTo>
                    <a:pt x="36" y="99"/>
                  </a:lnTo>
                  <a:lnTo>
                    <a:pt x="49" y="110"/>
                  </a:lnTo>
                  <a:lnTo>
                    <a:pt x="54" y="115"/>
                  </a:lnTo>
                  <a:lnTo>
                    <a:pt x="61" y="116"/>
                  </a:lnTo>
                  <a:lnTo>
                    <a:pt x="67" y="120"/>
                  </a:lnTo>
                  <a:lnTo>
                    <a:pt x="76" y="122"/>
                  </a:lnTo>
                  <a:lnTo>
                    <a:pt x="83" y="124"/>
                  </a:lnTo>
                  <a:lnTo>
                    <a:pt x="92" y="124"/>
                  </a:lnTo>
                  <a:lnTo>
                    <a:pt x="101" y="126"/>
                  </a:lnTo>
                  <a:lnTo>
                    <a:pt x="109" y="126"/>
                  </a:lnTo>
                  <a:lnTo>
                    <a:pt x="124" y="126"/>
                  </a:lnTo>
                  <a:lnTo>
                    <a:pt x="136" y="124"/>
                  </a:lnTo>
                  <a:lnTo>
                    <a:pt x="147" y="122"/>
                  </a:lnTo>
                  <a:lnTo>
                    <a:pt x="158" y="120"/>
                  </a:lnTo>
                  <a:lnTo>
                    <a:pt x="166" y="115"/>
                  </a:lnTo>
                  <a:lnTo>
                    <a:pt x="176" y="107"/>
                  </a:lnTo>
                  <a:lnTo>
                    <a:pt x="184" y="98"/>
                  </a:lnTo>
                  <a:lnTo>
                    <a:pt x="191" y="91"/>
                  </a:lnTo>
                  <a:lnTo>
                    <a:pt x="198" y="81"/>
                  </a:lnTo>
                  <a:lnTo>
                    <a:pt x="205" y="71"/>
                  </a:lnTo>
                  <a:lnTo>
                    <a:pt x="209" y="60"/>
                  </a:lnTo>
                  <a:lnTo>
                    <a:pt x="213" y="48"/>
                  </a:lnTo>
                  <a:lnTo>
                    <a:pt x="214" y="36"/>
                  </a:lnTo>
                  <a:lnTo>
                    <a:pt x="218" y="23"/>
                  </a:lnTo>
                  <a:lnTo>
                    <a:pt x="220" y="11"/>
                  </a:lnTo>
                  <a:lnTo>
                    <a:pt x="220" y="0"/>
                  </a:lnTo>
                  <a:lnTo>
                    <a:pt x="149" y="0"/>
                  </a:lnTo>
                  <a:lnTo>
                    <a:pt x="149" y="3"/>
                  </a:lnTo>
                  <a:lnTo>
                    <a:pt x="149" y="17"/>
                  </a:lnTo>
                  <a:lnTo>
                    <a:pt x="147" y="29"/>
                  </a:lnTo>
                  <a:lnTo>
                    <a:pt x="145" y="41"/>
                  </a:lnTo>
                  <a:lnTo>
                    <a:pt x="142" y="50"/>
                  </a:lnTo>
                  <a:lnTo>
                    <a:pt x="136" y="58"/>
                  </a:lnTo>
                  <a:lnTo>
                    <a:pt x="127" y="64"/>
                  </a:lnTo>
                  <a:lnTo>
                    <a:pt x="120" y="65"/>
                  </a:lnTo>
                  <a:lnTo>
                    <a:pt x="109" y="69"/>
                  </a:lnTo>
                  <a:lnTo>
                    <a:pt x="102" y="65"/>
                  </a:lnTo>
                  <a:lnTo>
                    <a:pt x="95" y="64"/>
                  </a:lnTo>
                  <a:lnTo>
                    <a:pt x="87" y="58"/>
                  </a:lnTo>
                  <a:lnTo>
                    <a:pt x="80" y="51"/>
                  </a:lnTo>
                  <a:lnTo>
                    <a:pt x="78" y="41"/>
                  </a:lnTo>
                  <a:lnTo>
                    <a:pt x="73" y="29"/>
                  </a:lnTo>
                  <a:lnTo>
                    <a:pt x="72" y="17"/>
                  </a:lnTo>
                  <a:lnTo>
                    <a:pt x="72" y="0"/>
                  </a:lnTo>
                  <a:lnTo>
                    <a:pt x="0" y="0"/>
                  </a:lnTo>
                </a:path>
              </a:pathLst>
            </a:custGeom>
            <a:solidFill>
              <a:srgbClr val="FF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27" name="Freeform 27"/>
            <p:cNvSpPr>
              <a:spLocks/>
            </p:cNvSpPr>
            <p:nvPr/>
          </p:nvSpPr>
          <p:spPr bwMode="auto">
            <a:xfrm>
              <a:off x="3005" y="1024"/>
              <a:ext cx="159" cy="92"/>
            </a:xfrm>
            <a:custGeom>
              <a:avLst/>
              <a:gdLst>
                <a:gd name="T0" fmla="*/ 0 w 159"/>
                <a:gd name="T1" fmla="*/ 91 h 92"/>
                <a:gd name="T2" fmla="*/ 0 w 159"/>
                <a:gd name="T3" fmla="*/ 0 h 92"/>
                <a:gd name="T4" fmla="*/ 84 w 159"/>
                <a:gd name="T5" fmla="*/ 14 h 92"/>
                <a:gd name="T6" fmla="*/ 98 w 159"/>
                <a:gd name="T7" fmla="*/ 16 h 92"/>
                <a:gd name="T8" fmla="*/ 111 w 159"/>
                <a:gd name="T9" fmla="*/ 20 h 92"/>
                <a:gd name="T10" fmla="*/ 123 w 159"/>
                <a:gd name="T11" fmla="*/ 25 h 92"/>
                <a:gd name="T12" fmla="*/ 134 w 159"/>
                <a:gd name="T13" fmla="*/ 30 h 92"/>
                <a:gd name="T14" fmla="*/ 140 w 159"/>
                <a:gd name="T15" fmla="*/ 36 h 92"/>
                <a:gd name="T16" fmla="*/ 147 w 159"/>
                <a:gd name="T17" fmla="*/ 43 h 92"/>
                <a:gd name="T18" fmla="*/ 150 w 159"/>
                <a:gd name="T19" fmla="*/ 49 h 92"/>
                <a:gd name="T20" fmla="*/ 154 w 159"/>
                <a:gd name="T21" fmla="*/ 56 h 92"/>
                <a:gd name="T22" fmla="*/ 156 w 159"/>
                <a:gd name="T23" fmla="*/ 65 h 92"/>
                <a:gd name="T24" fmla="*/ 158 w 159"/>
                <a:gd name="T25" fmla="*/ 75 h 92"/>
                <a:gd name="T26" fmla="*/ 158 w 159"/>
                <a:gd name="T27" fmla="*/ 86 h 92"/>
                <a:gd name="T28" fmla="*/ 158 w 159"/>
                <a:gd name="T29" fmla="*/ 91 h 92"/>
                <a:gd name="T30" fmla="*/ 106 w 159"/>
                <a:gd name="T31" fmla="*/ 91 h 92"/>
                <a:gd name="T32" fmla="*/ 105 w 159"/>
                <a:gd name="T33" fmla="*/ 88 h 92"/>
                <a:gd name="T34" fmla="*/ 102 w 159"/>
                <a:gd name="T35" fmla="*/ 81 h 92"/>
                <a:gd name="T36" fmla="*/ 100 w 159"/>
                <a:gd name="T37" fmla="*/ 79 h 92"/>
                <a:gd name="T38" fmla="*/ 96 w 159"/>
                <a:gd name="T39" fmla="*/ 75 h 92"/>
                <a:gd name="T40" fmla="*/ 93 w 159"/>
                <a:gd name="T41" fmla="*/ 74 h 92"/>
                <a:gd name="T42" fmla="*/ 89 w 159"/>
                <a:gd name="T43" fmla="*/ 69 h 92"/>
                <a:gd name="T44" fmla="*/ 82 w 159"/>
                <a:gd name="T45" fmla="*/ 68 h 92"/>
                <a:gd name="T46" fmla="*/ 58 w 159"/>
                <a:gd name="T47" fmla="*/ 63 h 92"/>
                <a:gd name="T48" fmla="*/ 58 w 159"/>
                <a:gd name="T49" fmla="*/ 91 h 92"/>
                <a:gd name="T50" fmla="*/ 0 w 159"/>
                <a:gd name="T51" fmla="*/ 91 h 9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9"/>
                <a:gd name="T79" fmla="*/ 0 h 92"/>
                <a:gd name="T80" fmla="*/ 159 w 159"/>
                <a:gd name="T81" fmla="*/ 92 h 9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9" h="92">
                  <a:moveTo>
                    <a:pt x="0" y="91"/>
                  </a:moveTo>
                  <a:lnTo>
                    <a:pt x="0" y="0"/>
                  </a:lnTo>
                  <a:lnTo>
                    <a:pt x="84" y="14"/>
                  </a:lnTo>
                  <a:lnTo>
                    <a:pt x="98" y="16"/>
                  </a:lnTo>
                  <a:lnTo>
                    <a:pt x="111" y="20"/>
                  </a:lnTo>
                  <a:lnTo>
                    <a:pt x="123" y="25"/>
                  </a:lnTo>
                  <a:lnTo>
                    <a:pt x="134" y="30"/>
                  </a:lnTo>
                  <a:lnTo>
                    <a:pt x="140" y="36"/>
                  </a:lnTo>
                  <a:lnTo>
                    <a:pt x="147" y="43"/>
                  </a:lnTo>
                  <a:lnTo>
                    <a:pt x="150" y="49"/>
                  </a:lnTo>
                  <a:lnTo>
                    <a:pt x="154" y="56"/>
                  </a:lnTo>
                  <a:lnTo>
                    <a:pt x="156" y="65"/>
                  </a:lnTo>
                  <a:lnTo>
                    <a:pt x="158" y="75"/>
                  </a:lnTo>
                  <a:lnTo>
                    <a:pt x="158" y="86"/>
                  </a:lnTo>
                  <a:lnTo>
                    <a:pt x="158" y="91"/>
                  </a:lnTo>
                  <a:lnTo>
                    <a:pt x="106" y="91"/>
                  </a:lnTo>
                  <a:lnTo>
                    <a:pt x="105" y="88"/>
                  </a:lnTo>
                  <a:lnTo>
                    <a:pt x="102" y="81"/>
                  </a:lnTo>
                  <a:lnTo>
                    <a:pt x="100" y="79"/>
                  </a:lnTo>
                  <a:lnTo>
                    <a:pt x="96" y="75"/>
                  </a:lnTo>
                  <a:lnTo>
                    <a:pt x="93" y="74"/>
                  </a:lnTo>
                  <a:lnTo>
                    <a:pt x="89" y="69"/>
                  </a:lnTo>
                  <a:lnTo>
                    <a:pt x="82" y="68"/>
                  </a:lnTo>
                  <a:lnTo>
                    <a:pt x="58" y="63"/>
                  </a:lnTo>
                  <a:lnTo>
                    <a:pt x="58" y="91"/>
                  </a:lnTo>
                  <a:lnTo>
                    <a:pt x="0" y="91"/>
                  </a:lnTo>
                </a:path>
              </a:pathLst>
            </a:custGeom>
            <a:solidFill>
              <a:srgbClr val="FF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sp>
          <p:nvSpPr>
            <p:cNvPr id="28" name="Freeform 28"/>
            <p:cNvSpPr>
              <a:spLocks/>
            </p:cNvSpPr>
            <p:nvPr/>
          </p:nvSpPr>
          <p:spPr bwMode="auto">
            <a:xfrm>
              <a:off x="3005" y="1115"/>
              <a:ext cx="166" cy="173"/>
            </a:xfrm>
            <a:custGeom>
              <a:avLst/>
              <a:gdLst>
                <a:gd name="T0" fmla="*/ 0 w 166"/>
                <a:gd name="T1" fmla="*/ 144 h 173"/>
                <a:gd name="T2" fmla="*/ 58 w 166"/>
                <a:gd name="T3" fmla="*/ 72 h 173"/>
                <a:gd name="T4" fmla="*/ 76 w 166"/>
                <a:gd name="T5" fmla="*/ 75 h 173"/>
                <a:gd name="T6" fmla="*/ 89 w 166"/>
                <a:gd name="T7" fmla="*/ 81 h 173"/>
                <a:gd name="T8" fmla="*/ 96 w 166"/>
                <a:gd name="T9" fmla="*/ 85 h 173"/>
                <a:gd name="T10" fmla="*/ 100 w 166"/>
                <a:gd name="T11" fmla="*/ 90 h 173"/>
                <a:gd name="T12" fmla="*/ 101 w 166"/>
                <a:gd name="T13" fmla="*/ 97 h 173"/>
                <a:gd name="T14" fmla="*/ 105 w 166"/>
                <a:gd name="T15" fmla="*/ 109 h 173"/>
                <a:gd name="T16" fmla="*/ 105 w 166"/>
                <a:gd name="T17" fmla="*/ 121 h 173"/>
                <a:gd name="T18" fmla="*/ 105 w 166"/>
                <a:gd name="T19" fmla="*/ 135 h 173"/>
                <a:gd name="T20" fmla="*/ 105 w 166"/>
                <a:gd name="T21" fmla="*/ 147 h 173"/>
                <a:gd name="T22" fmla="*/ 106 w 166"/>
                <a:gd name="T23" fmla="*/ 160 h 173"/>
                <a:gd name="T24" fmla="*/ 165 w 166"/>
                <a:gd name="T25" fmla="*/ 172 h 173"/>
                <a:gd name="T26" fmla="*/ 164 w 166"/>
                <a:gd name="T27" fmla="*/ 167 h 173"/>
                <a:gd name="T28" fmla="*/ 161 w 166"/>
                <a:gd name="T29" fmla="*/ 163 h 173"/>
                <a:gd name="T30" fmla="*/ 159 w 166"/>
                <a:gd name="T31" fmla="*/ 160 h 173"/>
                <a:gd name="T32" fmla="*/ 158 w 166"/>
                <a:gd name="T33" fmla="*/ 149 h 173"/>
                <a:gd name="T34" fmla="*/ 158 w 166"/>
                <a:gd name="T35" fmla="*/ 125 h 173"/>
                <a:gd name="T36" fmla="*/ 158 w 166"/>
                <a:gd name="T37" fmla="*/ 104 h 173"/>
                <a:gd name="T38" fmla="*/ 155 w 166"/>
                <a:gd name="T39" fmla="*/ 88 h 173"/>
                <a:gd name="T40" fmla="*/ 152 w 166"/>
                <a:gd name="T41" fmla="*/ 76 h 173"/>
                <a:gd name="T42" fmla="*/ 146 w 166"/>
                <a:gd name="T43" fmla="*/ 69 h 173"/>
                <a:gd name="T44" fmla="*/ 140 w 166"/>
                <a:gd name="T45" fmla="*/ 64 h 173"/>
                <a:gd name="T46" fmla="*/ 129 w 166"/>
                <a:gd name="T47" fmla="*/ 56 h 173"/>
                <a:gd name="T48" fmla="*/ 142 w 166"/>
                <a:gd name="T49" fmla="*/ 50 h 173"/>
                <a:gd name="T50" fmla="*/ 150 w 166"/>
                <a:gd name="T51" fmla="*/ 40 h 173"/>
                <a:gd name="T52" fmla="*/ 155 w 166"/>
                <a:gd name="T53" fmla="*/ 24 h 173"/>
                <a:gd name="T54" fmla="*/ 158 w 166"/>
                <a:gd name="T55" fmla="*/ 4 h 173"/>
                <a:gd name="T56" fmla="*/ 106 w 166"/>
                <a:gd name="T57" fmla="*/ 0 h 173"/>
                <a:gd name="T58" fmla="*/ 106 w 166"/>
                <a:gd name="T59" fmla="*/ 7 h 173"/>
                <a:gd name="T60" fmla="*/ 105 w 166"/>
                <a:gd name="T61" fmla="*/ 14 h 173"/>
                <a:gd name="T62" fmla="*/ 100 w 166"/>
                <a:gd name="T63" fmla="*/ 23 h 173"/>
                <a:gd name="T64" fmla="*/ 94 w 166"/>
                <a:gd name="T65" fmla="*/ 25 h 173"/>
                <a:gd name="T66" fmla="*/ 81 w 166"/>
                <a:gd name="T67" fmla="*/ 24 h 173"/>
                <a:gd name="T68" fmla="*/ 58 w 166"/>
                <a:gd name="T69" fmla="*/ 0 h 17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66"/>
                <a:gd name="T106" fmla="*/ 0 h 173"/>
                <a:gd name="T107" fmla="*/ 166 w 166"/>
                <a:gd name="T108" fmla="*/ 173 h 17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66" h="173">
                  <a:moveTo>
                    <a:pt x="0" y="0"/>
                  </a:moveTo>
                  <a:lnTo>
                    <a:pt x="0" y="144"/>
                  </a:lnTo>
                  <a:lnTo>
                    <a:pt x="58" y="154"/>
                  </a:lnTo>
                  <a:lnTo>
                    <a:pt x="58" y="72"/>
                  </a:lnTo>
                  <a:lnTo>
                    <a:pt x="65" y="74"/>
                  </a:lnTo>
                  <a:lnTo>
                    <a:pt x="76" y="75"/>
                  </a:lnTo>
                  <a:lnTo>
                    <a:pt x="82" y="76"/>
                  </a:lnTo>
                  <a:lnTo>
                    <a:pt x="89" y="81"/>
                  </a:lnTo>
                  <a:lnTo>
                    <a:pt x="94" y="82"/>
                  </a:lnTo>
                  <a:lnTo>
                    <a:pt x="96" y="85"/>
                  </a:lnTo>
                  <a:lnTo>
                    <a:pt x="98" y="88"/>
                  </a:lnTo>
                  <a:lnTo>
                    <a:pt x="100" y="90"/>
                  </a:lnTo>
                  <a:lnTo>
                    <a:pt x="100" y="93"/>
                  </a:lnTo>
                  <a:lnTo>
                    <a:pt x="101" y="97"/>
                  </a:lnTo>
                  <a:lnTo>
                    <a:pt x="105" y="103"/>
                  </a:lnTo>
                  <a:lnTo>
                    <a:pt x="105" y="109"/>
                  </a:lnTo>
                  <a:lnTo>
                    <a:pt x="105" y="115"/>
                  </a:lnTo>
                  <a:lnTo>
                    <a:pt x="105" y="121"/>
                  </a:lnTo>
                  <a:lnTo>
                    <a:pt x="105" y="126"/>
                  </a:lnTo>
                  <a:lnTo>
                    <a:pt x="105" y="135"/>
                  </a:lnTo>
                  <a:lnTo>
                    <a:pt x="105" y="140"/>
                  </a:lnTo>
                  <a:lnTo>
                    <a:pt x="105" y="147"/>
                  </a:lnTo>
                  <a:lnTo>
                    <a:pt x="106" y="154"/>
                  </a:lnTo>
                  <a:lnTo>
                    <a:pt x="106" y="160"/>
                  </a:lnTo>
                  <a:lnTo>
                    <a:pt x="106" y="163"/>
                  </a:lnTo>
                  <a:lnTo>
                    <a:pt x="165" y="172"/>
                  </a:lnTo>
                  <a:lnTo>
                    <a:pt x="165" y="167"/>
                  </a:lnTo>
                  <a:lnTo>
                    <a:pt x="164" y="167"/>
                  </a:lnTo>
                  <a:lnTo>
                    <a:pt x="164" y="165"/>
                  </a:lnTo>
                  <a:lnTo>
                    <a:pt x="161" y="163"/>
                  </a:lnTo>
                  <a:lnTo>
                    <a:pt x="161" y="161"/>
                  </a:lnTo>
                  <a:lnTo>
                    <a:pt x="159" y="160"/>
                  </a:lnTo>
                  <a:lnTo>
                    <a:pt x="159" y="155"/>
                  </a:lnTo>
                  <a:lnTo>
                    <a:pt x="158" y="149"/>
                  </a:lnTo>
                  <a:lnTo>
                    <a:pt x="158" y="144"/>
                  </a:lnTo>
                  <a:lnTo>
                    <a:pt x="158" y="125"/>
                  </a:lnTo>
                  <a:lnTo>
                    <a:pt x="158" y="114"/>
                  </a:lnTo>
                  <a:lnTo>
                    <a:pt x="158" y="104"/>
                  </a:lnTo>
                  <a:lnTo>
                    <a:pt x="158" y="96"/>
                  </a:lnTo>
                  <a:lnTo>
                    <a:pt x="155" y="88"/>
                  </a:lnTo>
                  <a:lnTo>
                    <a:pt x="154" y="82"/>
                  </a:lnTo>
                  <a:lnTo>
                    <a:pt x="152" y="76"/>
                  </a:lnTo>
                  <a:lnTo>
                    <a:pt x="148" y="74"/>
                  </a:lnTo>
                  <a:lnTo>
                    <a:pt x="146" y="69"/>
                  </a:lnTo>
                  <a:lnTo>
                    <a:pt x="143" y="67"/>
                  </a:lnTo>
                  <a:lnTo>
                    <a:pt x="140" y="64"/>
                  </a:lnTo>
                  <a:lnTo>
                    <a:pt x="135" y="61"/>
                  </a:lnTo>
                  <a:lnTo>
                    <a:pt x="129" y="56"/>
                  </a:lnTo>
                  <a:lnTo>
                    <a:pt x="136" y="53"/>
                  </a:lnTo>
                  <a:lnTo>
                    <a:pt x="142" y="50"/>
                  </a:lnTo>
                  <a:lnTo>
                    <a:pt x="146" y="46"/>
                  </a:lnTo>
                  <a:lnTo>
                    <a:pt x="150" y="40"/>
                  </a:lnTo>
                  <a:lnTo>
                    <a:pt x="154" y="34"/>
                  </a:lnTo>
                  <a:lnTo>
                    <a:pt x="155" y="24"/>
                  </a:lnTo>
                  <a:lnTo>
                    <a:pt x="158" y="14"/>
                  </a:lnTo>
                  <a:lnTo>
                    <a:pt x="158" y="4"/>
                  </a:lnTo>
                  <a:lnTo>
                    <a:pt x="158" y="0"/>
                  </a:lnTo>
                  <a:lnTo>
                    <a:pt x="106" y="0"/>
                  </a:lnTo>
                  <a:lnTo>
                    <a:pt x="106" y="2"/>
                  </a:lnTo>
                  <a:lnTo>
                    <a:pt x="106" y="7"/>
                  </a:lnTo>
                  <a:lnTo>
                    <a:pt x="106" y="11"/>
                  </a:lnTo>
                  <a:lnTo>
                    <a:pt x="105" y="14"/>
                  </a:lnTo>
                  <a:lnTo>
                    <a:pt x="101" y="18"/>
                  </a:lnTo>
                  <a:lnTo>
                    <a:pt x="100" y="23"/>
                  </a:lnTo>
                  <a:lnTo>
                    <a:pt x="98" y="24"/>
                  </a:lnTo>
                  <a:lnTo>
                    <a:pt x="94" y="25"/>
                  </a:lnTo>
                  <a:lnTo>
                    <a:pt x="89" y="25"/>
                  </a:lnTo>
                  <a:lnTo>
                    <a:pt x="81" y="24"/>
                  </a:lnTo>
                  <a:lnTo>
                    <a:pt x="58" y="20"/>
                  </a:lnTo>
                  <a:lnTo>
                    <a:pt x="58" y="0"/>
                  </a:lnTo>
                  <a:lnTo>
                    <a:pt x="0" y="0"/>
                  </a:lnTo>
                </a:path>
              </a:pathLst>
            </a:custGeom>
            <a:solidFill>
              <a:srgbClr val="FFFF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pPr eaLnBrk="0" fontAlgn="base" hangingPunct="0">
                <a:spcBef>
                  <a:spcPct val="0"/>
                </a:spcBef>
                <a:spcAft>
                  <a:spcPct val="0"/>
                </a:spcAft>
              </a:pPr>
              <a:endParaRPr lang="en-US" sz="1351">
                <a:solidFill>
                  <a:prstClr val="black"/>
                </a:solidFill>
                <a:latin typeface="Arial" panose="020B0604020202020204" pitchFamily="34" charset="0"/>
                <a:cs typeface="Arial" panose="020B0604020202020204" pitchFamily="34" charset="0"/>
              </a:endParaRPr>
            </a:p>
          </p:txBody>
        </p:sp>
      </p:grpSp>
      <p:grpSp>
        <p:nvGrpSpPr>
          <p:cNvPr id="29" name="Group 29"/>
          <p:cNvGrpSpPr>
            <a:grpSpLocks/>
          </p:cNvGrpSpPr>
          <p:nvPr userDrawn="1"/>
        </p:nvGrpSpPr>
        <p:grpSpPr bwMode="auto">
          <a:xfrm>
            <a:off x="2768607" y="401644"/>
            <a:ext cx="4542367" cy="1149351"/>
            <a:chOff x="272" y="3391"/>
            <a:chExt cx="2146" cy="724"/>
          </a:xfrm>
        </p:grpSpPr>
        <p:sp>
          <p:nvSpPr>
            <p:cNvPr id="30" name="Rectangle 30"/>
            <p:cNvSpPr>
              <a:spLocks noChangeArrowheads="1"/>
            </p:cNvSpPr>
            <p:nvPr/>
          </p:nvSpPr>
          <p:spPr bwMode="auto">
            <a:xfrm>
              <a:off x="1126" y="352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900">
                <a:solidFill>
                  <a:srgbClr val="000000"/>
                </a:solidFill>
              </a:endParaRPr>
            </a:p>
          </p:txBody>
        </p:sp>
        <p:sp>
          <p:nvSpPr>
            <p:cNvPr id="31" name="Rectangle 31"/>
            <p:cNvSpPr>
              <a:spLocks noChangeArrowheads="1"/>
            </p:cNvSpPr>
            <p:nvPr/>
          </p:nvSpPr>
          <p:spPr bwMode="auto">
            <a:xfrm>
              <a:off x="1455" y="3757"/>
              <a:ext cx="11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900">
                <a:solidFill>
                  <a:srgbClr val="000000"/>
                </a:solidFill>
              </a:endParaRPr>
            </a:p>
          </p:txBody>
        </p:sp>
        <p:sp>
          <p:nvSpPr>
            <p:cNvPr id="32" name="Rectangle 32"/>
            <p:cNvSpPr>
              <a:spLocks noChangeArrowheads="1"/>
            </p:cNvSpPr>
            <p:nvPr/>
          </p:nvSpPr>
          <p:spPr bwMode="auto">
            <a:xfrm>
              <a:off x="279" y="3391"/>
              <a:ext cx="2139" cy="320"/>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defRPr/>
              </a:pPr>
              <a:r>
                <a:rPr lang="en-US" sz="2700" b="1" i="1" dirty="0">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rPr>
                <a:t>“We have a Rendezvous…</a:t>
              </a:r>
            </a:p>
          </p:txBody>
        </p:sp>
        <p:sp>
          <p:nvSpPr>
            <p:cNvPr id="33" name="Text Box 33"/>
            <p:cNvSpPr txBox="1">
              <a:spLocks noChangeArrowheads="1"/>
            </p:cNvSpPr>
            <p:nvPr/>
          </p:nvSpPr>
          <p:spPr bwMode="auto">
            <a:xfrm>
              <a:off x="272" y="3580"/>
              <a:ext cx="87" cy="320"/>
            </a:xfrm>
            <a:prstGeom prst="rect">
              <a:avLst/>
            </a:prstGeom>
            <a:noFill/>
            <a:ln w="9525">
              <a:noFill/>
              <a:miter lim="800000"/>
              <a:headEnd/>
              <a:tailEnd/>
            </a:ln>
            <a:effectLst/>
          </p:spPr>
          <p:txBody>
            <a:bodyPr wrap="none" anchor="ctr">
              <a:spAutoFit/>
            </a:bodyPr>
            <a:lstStyle/>
            <a:p>
              <a:pPr eaLnBrk="0" fontAlgn="base" hangingPunct="0">
                <a:spcBef>
                  <a:spcPct val="50000"/>
                </a:spcBef>
                <a:spcAft>
                  <a:spcPct val="0"/>
                </a:spcAft>
                <a:defRPr/>
              </a:pPr>
              <a:endParaRPr lang="en-US" sz="2700" b="1" i="1" dirty="0">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34" name="Text Box 34"/>
            <p:cNvSpPr txBox="1">
              <a:spLocks noChangeArrowheads="1"/>
            </p:cNvSpPr>
            <p:nvPr/>
          </p:nvSpPr>
          <p:spPr bwMode="auto">
            <a:xfrm>
              <a:off x="275" y="3795"/>
              <a:ext cx="87" cy="320"/>
            </a:xfrm>
            <a:prstGeom prst="rect">
              <a:avLst/>
            </a:prstGeom>
            <a:noFill/>
            <a:ln w="9525">
              <a:noFill/>
              <a:miter lim="800000"/>
              <a:headEnd/>
              <a:tailEnd/>
            </a:ln>
            <a:effectLst/>
          </p:spPr>
          <p:txBody>
            <a:bodyPr wrap="none" anchor="ctr">
              <a:spAutoFit/>
            </a:bodyPr>
            <a:lstStyle/>
            <a:p>
              <a:pPr eaLnBrk="0" fontAlgn="base" hangingPunct="0">
                <a:spcBef>
                  <a:spcPct val="50000"/>
                </a:spcBef>
                <a:spcAft>
                  <a:spcPct val="0"/>
                </a:spcAft>
                <a:defRPr/>
              </a:pPr>
              <a:endParaRPr lang="en-US" sz="2700" b="1" i="1" dirty="0">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grpSp>
      <p:grpSp>
        <p:nvGrpSpPr>
          <p:cNvPr id="35" name="Group 35"/>
          <p:cNvGrpSpPr>
            <a:grpSpLocks/>
          </p:cNvGrpSpPr>
          <p:nvPr userDrawn="1"/>
        </p:nvGrpSpPr>
        <p:grpSpPr bwMode="auto">
          <a:xfrm>
            <a:off x="7114121" y="5500695"/>
            <a:ext cx="2874435" cy="1149351"/>
            <a:chOff x="272" y="3391"/>
            <a:chExt cx="1358" cy="724"/>
          </a:xfrm>
        </p:grpSpPr>
        <p:sp>
          <p:nvSpPr>
            <p:cNvPr id="36" name="Rectangle 36"/>
            <p:cNvSpPr>
              <a:spLocks noChangeArrowheads="1"/>
            </p:cNvSpPr>
            <p:nvPr/>
          </p:nvSpPr>
          <p:spPr bwMode="auto">
            <a:xfrm>
              <a:off x="1126" y="3528"/>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900">
                <a:solidFill>
                  <a:srgbClr val="000000"/>
                </a:solidFill>
              </a:endParaRPr>
            </a:p>
          </p:txBody>
        </p:sp>
        <p:sp>
          <p:nvSpPr>
            <p:cNvPr id="37" name="Rectangle 37"/>
            <p:cNvSpPr>
              <a:spLocks noChangeArrowheads="1"/>
            </p:cNvSpPr>
            <p:nvPr/>
          </p:nvSpPr>
          <p:spPr bwMode="auto">
            <a:xfrm>
              <a:off x="1455" y="3757"/>
              <a:ext cx="11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900">
                <a:solidFill>
                  <a:srgbClr val="000000"/>
                </a:solidFill>
              </a:endParaRPr>
            </a:p>
          </p:txBody>
        </p:sp>
        <p:sp>
          <p:nvSpPr>
            <p:cNvPr id="38" name="Rectangle 38"/>
            <p:cNvSpPr>
              <a:spLocks noChangeArrowheads="1"/>
            </p:cNvSpPr>
            <p:nvPr/>
          </p:nvSpPr>
          <p:spPr bwMode="auto">
            <a:xfrm>
              <a:off x="279" y="3391"/>
              <a:ext cx="1351" cy="320"/>
            </a:xfrm>
            <a:prstGeom prst="rect">
              <a:avLst/>
            </a:prstGeom>
            <a:noFill/>
            <a:ln w="9525">
              <a:noFill/>
              <a:miter lim="800000"/>
              <a:headEnd/>
              <a:tailEnd/>
            </a:ln>
            <a:effectLst/>
          </p:spPr>
          <p:txBody>
            <a:bodyPr wrap="none" lIns="92075" tIns="46038" rIns="92075" bIns="46038">
              <a:spAutoFit/>
            </a:bodyPr>
            <a:lstStyle/>
            <a:p>
              <a:pPr eaLnBrk="0" fontAlgn="base" hangingPunct="0">
                <a:spcBef>
                  <a:spcPct val="0"/>
                </a:spcBef>
                <a:spcAft>
                  <a:spcPct val="0"/>
                </a:spcAft>
                <a:defRPr/>
              </a:pPr>
              <a:r>
                <a:rPr lang="en-US" sz="2700" b="1" i="1" dirty="0">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rPr>
                <a:t>…with Destiny!”</a:t>
              </a:r>
            </a:p>
          </p:txBody>
        </p:sp>
        <p:sp>
          <p:nvSpPr>
            <p:cNvPr id="39" name="Text Box 39"/>
            <p:cNvSpPr txBox="1">
              <a:spLocks noChangeArrowheads="1"/>
            </p:cNvSpPr>
            <p:nvPr/>
          </p:nvSpPr>
          <p:spPr bwMode="auto">
            <a:xfrm>
              <a:off x="272" y="3580"/>
              <a:ext cx="87" cy="320"/>
            </a:xfrm>
            <a:prstGeom prst="rect">
              <a:avLst/>
            </a:prstGeom>
            <a:noFill/>
            <a:ln w="9525">
              <a:noFill/>
              <a:miter lim="800000"/>
              <a:headEnd/>
              <a:tailEnd/>
            </a:ln>
            <a:effectLst/>
          </p:spPr>
          <p:txBody>
            <a:bodyPr wrap="none" anchor="ctr">
              <a:spAutoFit/>
            </a:bodyPr>
            <a:lstStyle/>
            <a:p>
              <a:pPr eaLnBrk="0" fontAlgn="base" hangingPunct="0">
                <a:spcBef>
                  <a:spcPct val="50000"/>
                </a:spcBef>
                <a:spcAft>
                  <a:spcPct val="0"/>
                </a:spcAft>
                <a:defRPr/>
              </a:pPr>
              <a:endParaRPr lang="en-US" sz="2700" b="1" i="1" dirty="0">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0" name="Text Box 40"/>
            <p:cNvSpPr txBox="1">
              <a:spLocks noChangeArrowheads="1"/>
            </p:cNvSpPr>
            <p:nvPr/>
          </p:nvSpPr>
          <p:spPr bwMode="auto">
            <a:xfrm>
              <a:off x="275" y="3795"/>
              <a:ext cx="87" cy="320"/>
            </a:xfrm>
            <a:prstGeom prst="rect">
              <a:avLst/>
            </a:prstGeom>
            <a:noFill/>
            <a:ln w="9525">
              <a:noFill/>
              <a:miter lim="800000"/>
              <a:headEnd/>
              <a:tailEnd/>
            </a:ln>
            <a:effectLst/>
          </p:spPr>
          <p:txBody>
            <a:bodyPr wrap="none" anchor="ctr">
              <a:spAutoFit/>
            </a:bodyPr>
            <a:lstStyle/>
            <a:p>
              <a:pPr eaLnBrk="0" fontAlgn="base" hangingPunct="0">
                <a:spcBef>
                  <a:spcPct val="50000"/>
                </a:spcBef>
                <a:spcAft>
                  <a:spcPct val="0"/>
                </a:spcAft>
                <a:defRPr/>
              </a:pPr>
              <a:endParaRPr lang="en-US" sz="2700" b="1" i="1" dirty="0">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grpSp>
      <p:sp>
        <p:nvSpPr>
          <p:cNvPr id="41" name="Rectangle 6"/>
          <p:cNvSpPr>
            <a:spLocks noGrp="1" noChangeArrowheads="1"/>
          </p:cNvSpPr>
          <p:nvPr>
            <p:ph type="sldNum" sz="quarter" idx="10"/>
          </p:nvPr>
        </p:nvSpPr>
        <p:spPr>
          <a:xfrm>
            <a:off x="0" y="6553200"/>
            <a:ext cx="1117600" cy="304800"/>
          </a:xfrm>
          <a:prstGeom prst="rect">
            <a:avLst/>
          </a:prstGeom>
        </p:spPr>
        <p:txBody>
          <a:bodyPr vert="horz" wrap="square" lIns="91440" tIns="45720" rIns="91440" bIns="45720" numCol="1" anchor="t" anchorCtr="0" compatLnSpc="1">
            <a:prstTxWarp prst="textNoShape">
              <a:avLst/>
            </a:prstTxWarp>
          </a:bodyPr>
          <a:lstStyle>
            <a:lvl1pPr eaLnBrk="1" hangingPunct="1">
              <a:defRPr sz="1051" b="1">
                <a:solidFill>
                  <a:srgbClr val="000000"/>
                </a:solidFill>
              </a:defRPr>
            </a:lvl1pPr>
          </a:lstStyle>
          <a:p>
            <a:pPr fontAlgn="base">
              <a:spcBef>
                <a:spcPct val="0"/>
              </a:spcBef>
              <a:spcAft>
                <a:spcPct val="0"/>
              </a:spcAft>
              <a:defRPr/>
            </a:pPr>
            <a:fld id="{CF1764DC-26F4-4294-813D-288E21A52A27}" type="slidenum">
              <a:rPr lang="en-US" altLang="en-US">
                <a:latin typeface="Arial" panose="020B0604020202020204" pitchFamily="34" charset="0"/>
                <a:cs typeface="Arial" panose="020B0604020202020204" pitchFamily="34" charset="0"/>
              </a:rPr>
              <a:pPr fontAlgn="base">
                <a:spcBef>
                  <a:spcPct val="0"/>
                </a:spcBef>
                <a:spcAft>
                  <a:spcPct val="0"/>
                </a:spcAft>
                <a:defRPr/>
              </a:pPr>
              <a:t>‹#›</a:t>
            </a:fld>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9728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828800" y="274649"/>
            <a:ext cx="10363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609600" y="1295400"/>
            <a:ext cx="11277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5" name="Slide Number Placeholder 4"/>
          <p:cNvSpPr txBox="1">
            <a:spLocks/>
          </p:cNvSpPr>
          <p:nvPr/>
        </p:nvSpPr>
        <p:spPr>
          <a:xfrm>
            <a:off x="0" y="6562725"/>
            <a:ext cx="1117600" cy="304800"/>
          </a:xfrm>
          <a:prstGeom prst="rect">
            <a:avLst/>
          </a:prstGeom>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defRPr/>
            </a:pPr>
            <a:fld id="{05D2ED19-F7DB-4380-875C-56316AF9881E}" type="slidenum">
              <a:rPr lang="en-US" altLang="en-US" sz="751" b="1" smtClean="0">
                <a:solidFill>
                  <a:srgbClr val="000000"/>
                </a:solidFill>
              </a:rPr>
              <a:pPr eaLnBrk="1" fontAlgn="base" hangingPunct="1">
                <a:spcBef>
                  <a:spcPct val="0"/>
                </a:spcBef>
                <a:spcAft>
                  <a:spcPct val="0"/>
                </a:spcAft>
                <a:defRPr/>
              </a:pPr>
              <a:t>‹#›</a:t>
            </a:fld>
            <a:endParaRPr lang="en-US" altLang="en-US" sz="751" b="1">
              <a:solidFill>
                <a:srgbClr val="000000"/>
              </a:solidFill>
            </a:endParaRPr>
          </a:p>
        </p:txBody>
      </p:sp>
      <p:sp>
        <p:nvSpPr>
          <p:cNvPr id="1030" name="Rectangle 29"/>
          <p:cNvSpPr>
            <a:spLocks noChangeArrowheads="1"/>
          </p:cNvSpPr>
          <p:nvPr/>
        </p:nvSpPr>
        <p:spPr bwMode="auto">
          <a:xfrm>
            <a:off x="6096000" y="6659657"/>
            <a:ext cx="6096000" cy="207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fontAlgn="base">
              <a:spcBef>
                <a:spcPct val="0"/>
              </a:spcBef>
              <a:spcAft>
                <a:spcPct val="0"/>
              </a:spcAft>
              <a:defRPr/>
            </a:pPr>
            <a:r>
              <a:rPr lang="en-US" altLang="en-US" sz="751" b="1" dirty="0">
                <a:solidFill>
                  <a:srgbClr val="008000"/>
                </a:solidFill>
              </a:rPr>
              <a:t>UNCLASSIFIED</a:t>
            </a:r>
          </a:p>
        </p:txBody>
      </p:sp>
      <p:sp>
        <p:nvSpPr>
          <p:cNvPr id="1031" name="Rectangle 32"/>
          <p:cNvSpPr>
            <a:spLocks noChangeArrowheads="1"/>
          </p:cNvSpPr>
          <p:nvPr/>
        </p:nvSpPr>
        <p:spPr bwMode="auto">
          <a:xfrm rot="10800000">
            <a:off x="0" y="990600"/>
            <a:ext cx="12192000" cy="152400"/>
          </a:xfrm>
          <a:prstGeom prst="rect">
            <a:avLst/>
          </a:prstGeom>
          <a:gradFill rotWithShape="1">
            <a:gsLst>
              <a:gs pos="0">
                <a:schemeClr val="tx1"/>
              </a:gs>
              <a:gs pos="100000">
                <a:srgbClr val="FFCC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defRPr/>
            </a:pPr>
            <a:endParaRPr lang="en-US" altLang="en-US" sz="1351" b="1">
              <a:solidFill>
                <a:srgbClr val="FFFFFF"/>
              </a:solidFill>
            </a:endParaRPr>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63567" y="114100"/>
            <a:ext cx="1215919" cy="1143414"/>
          </a:xfrm>
          <a:prstGeom prst="rect">
            <a:avLst/>
          </a:prstGeom>
        </p:spPr>
      </p:pic>
    </p:spTree>
    <p:extLst>
      <p:ext uri="{BB962C8B-B14F-4D97-AF65-F5344CB8AC3E}">
        <p14:creationId xmlns:p14="http://schemas.microsoft.com/office/powerpoint/2010/main" val="10654696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ftr="0" dt="0"/>
  <p:txStyles>
    <p:titleStyle>
      <a:lvl1pPr algn="l" rtl="0" eaLnBrk="0" fontAlgn="base" hangingPunct="0">
        <a:spcBef>
          <a:spcPct val="0"/>
        </a:spcBef>
        <a:spcAft>
          <a:spcPct val="0"/>
        </a:spcAft>
        <a:defRPr sz="3200" b="1" kern="1200">
          <a:solidFill>
            <a:schemeClr val="tx1"/>
          </a:solidFill>
          <a:latin typeface="Arial" pitchFamily="34" charset="0"/>
          <a:ea typeface="+mj-ea"/>
          <a:cs typeface="Arial" pitchFamily="34" charset="0"/>
        </a:defRPr>
      </a:lvl1pPr>
      <a:lvl2pPr algn="r" rtl="0" eaLnBrk="0" fontAlgn="base" hangingPunct="0">
        <a:spcBef>
          <a:spcPct val="0"/>
        </a:spcBef>
        <a:spcAft>
          <a:spcPct val="0"/>
        </a:spcAft>
        <a:defRPr sz="2100" b="1">
          <a:solidFill>
            <a:schemeClr val="tx1"/>
          </a:solidFill>
          <a:latin typeface="Arial" charset="0"/>
          <a:cs typeface="Arial" charset="0"/>
        </a:defRPr>
      </a:lvl2pPr>
      <a:lvl3pPr algn="r" rtl="0" eaLnBrk="0" fontAlgn="base" hangingPunct="0">
        <a:spcBef>
          <a:spcPct val="0"/>
        </a:spcBef>
        <a:spcAft>
          <a:spcPct val="0"/>
        </a:spcAft>
        <a:defRPr sz="2100" b="1">
          <a:solidFill>
            <a:schemeClr val="tx1"/>
          </a:solidFill>
          <a:latin typeface="Arial" charset="0"/>
          <a:cs typeface="Arial" charset="0"/>
        </a:defRPr>
      </a:lvl3pPr>
      <a:lvl4pPr algn="r" rtl="0" eaLnBrk="0" fontAlgn="base" hangingPunct="0">
        <a:spcBef>
          <a:spcPct val="0"/>
        </a:spcBef>
        <a:spcAft>
          <a:spcPct val="0"/>
        </a:spcAft>
        <a:defRPr sz="2100" b="1">
          <a:solidFill>
            <a:schemeClr val="tx1"/>
          </a:solidFill>
          <a:latin typeface="Arial" charset="0"/>
          <a:cs typeface="Arial" charset="0"/>
        </a:defRPr>
      </a:lvl4pPr>
      <a:lvl5pPr algn="r" rtl="0" eaLnBrk="0" fontAlgn="base" hangingPunct="0">
        <a:spcBef>
          <a:spcPct val="0"/>
        </a:spcBef>
        <a:spcAft>
          <a:spcPct val="0"/>
        </a:spcAft>
        <a:defRPr sz="2100" b="1">
          <a:solidFill>
            <a:schemeClr val="tx1"/>
          </a:solidFill>
          <a:latin typeface="Arial" charset="0"/>
          <a:cs typeface="Arial" charset="0"/>
        </a:defRPr>
      </a:lvl5pPr>
      <a:lvl6pPr marL="342891" algn="r" rtl="0" fontAlgn="base">
        <a:spcBef>
          <a:spcPct val="0"/>
        </a:spcBef>
        <a:spcAft>
          <a:spcPct val="0"/>
        </a:spcAft>
        <a:defRPr sz="2100" b="1">
          <a:solidFill>
            <a:schemeClr val="tx1"/>
          </a:solidFill>
          <a:latin typeface="Arial" charset="0"/>
          <a:cs typeface="Arial" charset="0"/>
        </a:defRPr>
      </a:lvl6pPr>
      <a:lvl7pPr marL="685783" algn="r" rtl="0" fontAlgn="base">
        <a:spcBef>
          <a:spcPct val="0"/>
        </a:spcBef>
        <a:spcAft>
          <a:spcPct val="0"/>
        </a:spcAft>
        <a:defRPr sz="2100" b="1">
          <a:solidFill>
            <a:schemeClr val="tx1"/>
          </a:solidFill>
          <a:latin typeface="Arial" charset="0"/>
          <a:cs typeface="Arial" charset="0"/>
        </a:defRPr>
      </a:lvl7pPr>
      <a:lvl8pPr marL="1028674" algn="r" rtl="0" fontAlgn="base">
        <a:spcBef>
          <a:spcPct val="0"/>
        </a:spcBef>
        <a:spcAft>
          <a:spcPct val="0"/>
        </a:spcAft>
        <a:defRPr sz="2100" b="1">
          <a:solidFill>
            <a:schemeClr val="tx1"/>
          </a:solidFill>
          <a:latin typeface="Arial" charset="0"/>
          <a:cs typeface="Arial" charset="0"/>
        </a:defRPr>
      </a:lvl8pPr>
      <a:lvl9pPr marL="1371566" algn="r" rtl="0" fontAlgn="base">
        <a:spcBef>
          <a:spcPct val="0"/>
        </a:spcBef>
        <a:spcAft>
          <a:spcPct val="0"/>
        </a:spcAft>
        <a:defRPr sz="2100" b="1">
          <a:solidFill>
            <a:schemeClr val="tx1"/>
          </a:solidFill>
          <a:latin typeface="Arial" charset="0"/>
          <a:cs typeface="Arial" charset="0"/>
        </a:defRPr>
      </a:lvl9pPr>
    </p:titleStyle>
    <p:bodyStyle>
      <a:lvl1pPr marL="257168" indent="-257168" algn="l" rtl="0" eaLnBrk="0" fontAlgn="base" hangingPunct="0">
        <a:spcBef>
          <a:spcPct val="20000"/>
        </a:spcBef>
        <a:spcAft>
          <a:spcPct val="0"/>
        </a:spcAft>
        <a:buFont typeface="Arial" panose="020B0604020202020204" pitchFamily="34" charset="0"/>
        <a:buChar char="•"/>
        <a:defRPr sz="1951" kern="1200">
          <a:solidFill>
            <a:schemeClr val="tx1"/>
          </a:solidFill>
          <a:latin typeface="Arial" pitchFamily="34" charset="0"/>
          <a:ea typeface="+mn-ea"/>
          <a:cs typeface="Arial" pitchFamily="34" charset="0"/>
        </a:defRPr>
      </a:lvl1pPr>
      <a:lvl2pPr marL="557199" indent="-214308" algn="l" rtl="0" eaLnBrk="0" fontAlgn="base" hangingPunct="0">
        <a:spcBef>
          <a:spcPct val="20000"/>
        </a:spcBef>
        <a:spcAft>
          <a:spcPct val="0"/>
        </a:spcAft>
        <a:buFont typeface="Arial" panose="020B0604020202020204" pitchFamily="34" charset="0"/>
        <a:buChar char="–"/>
        <a:defRPr sz="1800" kern="1200">
          <a:solidFill>
            <a:schemeClr val="tx1"/>
          </a:solidFill>
          <a:latin typeface="Arial" pitchFamily="34" charset="0"/>
          <a:ea typeface="+mn-ea"/>
          <a:cs typeface="Arial" pitchFamily="34" charset="0"/>
        </a:defRPr>
      </a:lvl2pPr>
      <a:lvl3pPr marL="857229" indent="-171446" algn="l" rtl="0" eaLnBrk="0" fontAlgn="base" hangingPunct="0">
        <a:spcBef>
          <a:spcPct val="20000"/>
        </a:spcBef>
        <a:spcAft>
          <a:spcPct val="0"/>
        </a:spcAft>
        <a:buFont typeface="Arial" panose="020B0604020202020204" pitchFamily="34" charset="0"/>
        <a:buChar char="•"/>
        <a:defRPr sz="1500" kern="1200">
          <a:solidFill>
            <a:schemeClr val="tx1"/>
          </a:solidFill>
          <a:latin typeface="Arial" pitchFamily="34" charset="0"/>
          <a:ea typeface="+mn-ea"/>
          <a:cs typeface="Arial" pitchFamily="34" charset="0"/>
        </a:defRPr>
      </a:lvl3pPr>
      <a:lvl4pPr marL="1200121" indent="-171446" algn="l" rtl="0" eaLnBrk="0" fontAlgn="base" hangingPunct="0">
        <a:spcBef>
          <a:spcPct val="20000"/>
        </a:spcBef>
        <a:spcAft>
          <a:spcPct val="0"/>
        </a:spcAft>
        <a:buFont typeface="Arial" panose="020B0604020202020204" pitchFamily="34" charset="0"/>
        <a:buChar char="–"/>
        <a:defRPr kern="1200">
          <a:solidFill>
            <a:schemeClr val="tx1"/>
          </a:solidFill>
          <a:latin typeface="Arial" pitchFamily="34" charset="0"/>
          <a:ea typeface="+mn-ea"/>
          <a:cs typeface="Arial" pitchFamily="34" charset="0"/>
        </a:defRPr>
      </a:lvl4pPr>
      <a:lvl5pPr marL="1543012" indent="-171446" algn="l" rtl="0" eaLnBrk="0" fontAlgn="base" hangingPunct="0">
        <a:spcBef>
          <a:spcPct val="20000"/>
        </a:spcBef>
        <a:spcAft>
          <a:spcPct val="0"/>
        </a:spcAft>
        <a:buFont typeface="Arial" panose="020B0604020202020204" pitchFamily="34" charset="0"/>
        <a:buChar char="»"/>
        <a:defRPr kern="1200">
          <a:solidFill>
            <a:schemeClr val="tx1"/>
          </a:solidFill>
          <a:latin typeface="Arial" pitchFamily="34" charset="0"/>
          <a:ea typeface="+mn-ea"/>
          <a:cs typeface="Arial" pitchFamily="34" charset="0"/>
        </a:defRPr>
      </a:lvl5pPr>
      <a:lvl6pPr marL="188590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a:t>Professional Responsibility</a:t>
            </a:r>
          </a:p>
        </p:txBody>
      </p:sp>
    </p:spTree>
    <p:extLst>
      <p:ext uri="{BB962C8B-B14F-4D97-AF65-F5344CB8AC3E}">
        <p14:creationId xmlns:p14="http://schemas.microsoft.com/office/powerpoint/2010/main" val="2602865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45425"/>
            <a:ext cx="10972800" cy="3183775"/>
          </a:xfrm>
        </p:spPr>
        <p:txBody>
          <a:bodyPr>
            <a:normAutofit/>
          </a:bodyPr>
          <a:lstStyle/>
          <a:p>
            <a:pPr marL="0" indent="0">
              <a:buNone/>
            </a:pPr>
            <a:r>
              <a:rPr lang="en-US" sz="2800" b="1" dirty="0"/>
              <a:t>Rule 4.2 Communication With Person Represented by Counsel: </a:t>
            </a:r>
            <a:r>
              <a:rPr lang="en-US" sz="2800" b="0" dirty="0"/>
              <a:t>A lawyer shall not communicate about the subject of the representation with a person the lawyer knows to be represented by another lawyer in the matter…</a:t>
            </a:r>
          </a:p>
          <a:p>
            <a:endParaRPr lang="en-US" b="0" dirty="0"/>
          </a:p>
        </p:txBody>
      </p:sp>
      <p:sp>
        <p:nvSpPr>
          <p:cNvPr id="4" name="Title 3"/>
          <p:cNvSpPr>
            <a:spLocks noGrp="1"/>
          </p:cNvSpPr>
          <p:nvPr>
            <p:ph type="title"/>
          </p:nvPr>
        </p:nvSpPr>
        <p:spPr/>
        <p:txBody>
          <a:bodyPr/>
          <a:lstStyle/>
          <a:p>
            <a:r>
              <a:rPr lang="en-US" dirty="0"/>
              <a:t>Army Rule 4.2:</a:t>
            </a:r>
          </a:p>
        </p:txBody>
      </p:sp>
    </p:spTree>
    <p:extLst>
      <p:ext uri="{BB962C8B-B14F-4D97-AF65-F5344CB8AC3E}">
        <p14:creationId xmlns:p14="http://schemas.microsoft.com/office/powerpoint/2010/main" val="785320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Robertelli v. New Jersey Office of Attorney Ethics (2016)</a:t>
            </a:r>
          </a:p>
        </p:txBody>
      </p:sp>
      <p:sp>
        <p:nvSpPr>
          <p:cNvPr id="3" name="Content Placeholder 2"/>
          <p:cNvSpPr>
            <a:spLocks noGrp="1"/>
          </p:cNvSpPr>
          <p:nvPr>
            <p:ph idx="1"/>
          </p:nvPr>
        </p:nvSpPr>
        <p:spPr>
          <a:xfrm>
            <a:off x="609600" y="1795549"/>
            <a:ext cx="10972800" cy="4452851"/>
          </a:xfrm>
        </p:spPr>
        <p:txBody>
          <a:bodyPr>
            <a:normAutofit/>
          </a:bodyPr>
          <a:lstStyle/>
          <a:p>
            <a:r>
              <a:rPr lang="en-US" sz="2800" b="0" dirty="0"/>
              <a:t>Hernandez claimed he was injured after he was hit by police car;</a:t>
            </a:r>
          </a:p>
          <a:p>
            <a:r>
              <a:rPr lang="en-US" sz="2800" b="0" dirty="0"/>
              <a:t>Police’s lawyers instruct paralegal to “friend” Hernandez to access non-public info;</a:t>
            </a:r>
          </a:p>
          <a:p>
            <a:r>
              <a:rPr lang="en-US" sz="2800" b="0" dirty="0"/>
              <a:t>Attorney &amp; paralegal did not disclose associated w/ defense or investigation; </a:t>
            </a:r>
          </a:p>
          <a:p>
            <a:r>
              <a:rPr lang="en-US" sz="2800" b="0" dirty="0"/>
              <a:t>Court rules attorneys can be charged with Ethics violations;</a:t>
            </a:r>
          </a:p>
          <a:p>
            <a:r>
              <a:rPr lang="en-US" sz="2800" b="0" dirty="0"/>
              <a:t>Violations of Rules 4.2, 5.3, &amp; 8.4 (ABA Rules).</a:t>
            </a:r>
          </a:p>
        </p:txBody>
      </p:sp>
    </p:spTree>
    <p:extLst>
      <p:ext uri="{BB962C8B-B14F-4D97-AF65-F5344CB8AC3E}">
        <p14:creationId xmlns:p14="http://schemas.microsoft.com/office/powerpoint/2010/main" val="700979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5.5 Unauthorized Practice of Law</a:t>
            </a:r>
          </a:p>
        </p:txBody>
      </p:sp>
      <p:sp>
        <p:nvSpPr>
          <p:cNvPr id="3" name="Content Placeholder 2"/>
          <p:cNvSpPr>
            <a:spLocks noGrp="1"/>
          </p:cNvSpPr>
          <p:nvPr>
            <p:ph idx="1"/>
          </p:nvPr>
        </p:nvSpPr>
        <p:spPr>
          <a:xfrm>
            <a:off x="508000" y="1562794"/>
            <a:ext cx="11480800" cy="4914206"/>
          </a:xfrm>
        </p:spPr>
        <p:txBody>
          <a:bodyPr/>
          <a:lstStyle/>
          <a:p>
            <a:pPr marL="285750" lvl="1" indent="-285750">
              <a:buFont typeface="Arial" panose="020B0604020202020204" pitchFamily="34" charset="0"/>
              <a:buChar char="•"/>
            </a:pPr>
            <a:r>
              <a:rPr lang="en-US" sz="2400" dirty="0"/>
              <a:t>An Army lawyer shall not:  “engage in the practice of law outside the Department of the Army without receiving prior and proper written authorization from the appropriate Senior Counsel.”  (AR 27-26, Rule 5.5(a)(3))</a:t>
            </a:r>
          </a:p>
          <a:p>
            <a:pPr marL="285750" lvl="1" indent="-285750">
              <a:buFont typeface="Arial" panose="020B0604020202020204" pitchFamily="34" charset="0"/>
              <a:buChar char="•"/>
            </a:pPr>
            <a:endParaRPr lang="en-US" sz="2400" dirty="0"/>
          </a:p>
          <a:p>
            <a:pPr marL="285750" lvl="1" indent="-285750">
              <a:buFont typeface="Arial" panose="020B0604020202020204" pitchFamily="34" charset="0"/>
              <a:buChar char="•"/>
            </a:pPr>
            <a:r>
              <a:rPr lang="en-US" sz="2400" dirty="0"/>
              <a:t>For the purpose of these Rules of Professional Conduct, the practice of law </a:t>
            </a:r>
            <a:r>
              <a:rPr lang="en-US" sz="2400" b="1" dirty="0"/>
              <a:t>would specifically include, but not be limited to</a:t>
            </a:r>
            <a:r>
              <a:rPr lang="en-US" sz="2400" dirty="0"/>
              <a:t>, the providing of any advice, opinion, document, or instrument that construes or interprets law, legal authority, or legal rights, or is legal in nature (such as a contract, will, lease, power of attorney, and so forth, or any advice or opinion that purports to render a legal evaluation of such).</a:t>
            </a:r>
          </a:p>
          <a:p>
            <a:endParaRPr lang="en-US" sz="1800" dirty="0"/>
          </a:p>
        </p:txBody>
      </p:sp>
    </p:spTree>
    <p:extLst>
      <p:ext uri="{BB962C8B-B14F-4D97-AF65-F5344CB8AC3E}">
        <p14:creationId xmlns:p14="http://schemas.microsoft.com/office/powerpoint/2010/main" val="3163979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5979" y="0"/>
            <a:ext cx="10066421" cy="1143000"/>
          </a:xfrm>
        </p:spPr>
        <p:txBody>
          <a:bodyPr>
            <a:normAutofit/>
          </a:bodyPr>
          <a:lstStyle/>
          <a:p>
            <a:r>
              <a:rPr lang="en-US" dirty="0"/>
              <a:t>Rule 1.7 Conflict of Interest:  General Rule</a:t>
            </a:r>
          </a:p>
        </p:txBody>
      </p:sp>
      <p:sp>
        <p:nvSpPr>
          <p:cNvPr id="3" name="Content Placeholder 2"/>
          <p:cNvSpPr>
            <a:spLocks noGrp="1"/>
          </p:cNvSpPr>
          <p:nvPr>
            <p:ph idx="1"/>
          </p:nvPr>
        </p:nvSpPr>
        <p:spPr>
          <a:xfrm>
            <a:off x="609600" y="1600200"/>
            <a:ext cx="10972800" cy="5257800"/>
          </a:xfrm>
        </p:spPr>
        <p:txBody>
          <a:bodyPr/>
          <a:lstStyle/>
          <a:p>
            <a:pPr marL="0" indent="0">
              <a:buNone/>
            </a:pPr>
            <a:r>
              <a:rPr lang="en-US" sz="2800" b="1" dirty="0"/>
              <a:t>Rule 1.7 Conflict of Interest:  Current Clients:</a:t>
            </a:r>
            <a:r>
              <a:rPr lang="en-US" sz="2400" dirty="0"/>
              <a:t>  </a:t>
            </a:r>
            <a:r>
              <a:rPr lang="en-US" sz="2800" dirty="0"/>
              <a:t>“a lawyer shall not represent a client if the representation involves a concurrent conflict of interest.”</a:t>
            </a:r>
          </a:p>
          <a:p>
            <a:pPr marL="0" indent="0">
              <a:buNone/>
            </a:pPr>
            <a:endParaRPr lang="en-US" sz="2800" b="0" dirty="0">
              <a:solidFill>
                <a:schemeClr val="tx1"/>
              </a:solidFill>
            </a:endParaRPr>
          </a:p>
          <a:p>
            <a:pPr lvl="1"/>
            <a:r>
              <a:rPr lang="en-US" sz="2800" dirty="0"/>
              <a:t>A concurrent conflict of interest exists if: </a:t>
            </a:r>
          </a:p>
          <a:p>
            <a:pPr marL="815566" lvl="2" indent="-342900">
              <a:buAutoNum type="arabicParenR"/>
            </a:pPr>
            <a:r>
              <a:rPr lang="en-US" sz="2400" dirty="0"/>
              <a:t>The representation of one client will be directly adverse to another client, or </a:t>
            </a:r>
          </a:p>
          <a:p>
            <a:pPr marL="815566" lvl="2" indent="-342900">
              <a:buAutoNum type="arabicParenR"/>
            </a:pPr>
            <a:r>
              <a:rPr lang="en-US" sz="2400" dirty="0"/>
              <a:t>There is a significant risk that the representation of one client will be materially limited by the responsibilities to another client, a former client, or a third person or </a:t>
            </a:r>
            <a:r>
              <a:rPr lang="en-US" sz="2400" b="1" dirty="0"/>
              <a:t>by a personal interest of the lawyer</a:t>
            </a:r>
            <a:r>
              <a:rPr lang="en-US" sz="2400" dirty="0"/>
              <a:t>.</a:t>
            </a:r>
            <a:endParaRPr lang="en-US" dirty="0"/>
          </a:p>
        </p:txBody>
      </p:sp>
    </p:spTree>
    <p:extLst>
      <p:ext uri="{BB962C8B-B14F-4D97-AF65-F5344CB8AC3E}">
        <p14:creationId xmlns:p14="http://schemas.microsoft.com/office/powerpoint/2010/main" val="3243854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1.8 Conflict of Interest: Specific Rule</a:t>
            </a:r>
          </a:p>
        </p:txBody>
      </p:sp>
      <p:sp>
        <p:nvSpPr>
          <p:cNvPr id="3" name="Content Placeholder 2"/>
          <p:cNvSpPr>
            <a:spLocks noGrp="1"/>
          </p:cNvSpPr>
          <p:nvPr>
            <p:ph idx="1"/>
          </p:nvPr>
        </p:nvSpPr>
        <p:spPr>
          <a:xfrm>
            <a:off x="508000" y="1443788"/>
            <a:ext cx="11480800" cy="5033211"/>
          </a:xfrm>
        </p:spPr>
        <p:txBody>
          <a:bodyPr/>
          <a:lstStyle/>
          <a:p>
            <a:pPr marL="457200" lvl="1" indent="0">
              <a:buNone/>
            </a:pPr>
            <a:r>
              <a:rPr lang="en-US" sz="2400" b="1" dirty="0"/>
              <a:t>Rule 1.8 Conflict of Interest:  Current Clients:  Specific Rules</a:t>
            </a:r>
          </a:p>
          <a:p>
            <a:pPr marL="457200" lvl="1" indent="0">
              <a:buNone/>
            </a:pPr>
            <a:endParaRPr lang="en-US" sz="2400" b="1" dirty="0"/>
          </a:p>
          <a:p>
            <a:pPr marL="457200" lvl="1" indent="0">
              <a:buNone/>
            </a:pPr>
            <a:r>
              <a:rPr lang="en-US" sz="2400" b="1" dirty="0"/>
              <a:t>Rule 1.8(j):</a:t>
            </a:r>
            <a:r>
              <a:rPr lang="en-US" sz="2400" dirty="0"/>
              <a:t>  A lawyer shall not have sexual relations with a client unless a consensual sexual relationship existed between them when the client-lawyer relationship commenced.  </a:t>
            </a:r>
          </a:p>
          <a:p>
            <a:pPr marL="457200" lvl="1" indent="0">
              <a:buNone/>
            </a:pPr>
            <a:endParaRPr lang="en-US" sz="2400" b="0" dirty="0"/>
          </a:p>
          <a:p>
            <a:pPr marL="457200" lvl="1" indent="0">
              <a:buNone/>
            </a:pPr>
            <a:r>
              <a:rPr lang="en-US" sz="2400" b="1" dirty="0"/>
              <a:t>Rule 1.8 Commentary:  </a:t>
            </a:r>
            <a:r>
              <a:rPr lang="en-US" sz="2400" dirty="0"/>
              <a:t>“this Rule prohibits a lawyer from having a sexual relationship with an authorized official of the Army (for example, an officer, employee, or member of the Army) who supervises, directs, or regularly consults with that lawyer concerning the Army’s legal matters.”</a:t>
            </a:r>
            <a:endParaRPr lang="en-US" sz="2400" b="1" dirty="0"/>
          </a:p>
          <a:p>
            <a:pPr marL="457200" lvl="1" indent="0">
              <a:buNone/>
            </a:pPr>
            <a:endParaRPr lang="en-US" b="0" dirty="0"/>
          </a:p>
          <a:p>
            <a:pPr marL="457200" lvl="1" indent="0">
              <a:buNone/>
            </a:pPr>
            <a:endParaRPr lang="en-US" b="0" dirty="0">
              <a:solidFill>
                <a:schemeClr val="bg1"/>
              </a:solidFill>
            </a:endParaRPr>
          </a:p>
          <a:p>
            <a:pPr marL="457200" lvl="1" indent="0">
              <a:buNone/>
            </a:pPr>
            <a:r>
              <a:rPr lang="en-US" b="0" dirty="0">
                <a:solidFill>
                  <a:schemeClr val="bg1"/>
                </a:solidFill>
              </a:rPr>
              <a:t>A lawyer shall not have sexual relations with a client unless a consensual sexual relationship existed between them when the client-lawyer relationship commenced</a:t>
            </a:r>
          </a:p>
          <a:p>
            <a:endParaRPr lang="en-US" dirty="0"/>
          </a:p>
        </p:txBody>
      </p:sp>
    </p:spTree>
    <p:extLst>
      <p:ext uri="{BB962C8B-B14F-4D97-AF65-F5344CB8AC3E}">
        <p14:creationId xmlns:p14="http://schemas.microsoft.com/office/powerpoint/2010/main" val="249244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1.8 Additional Comments</a:t>
            </a:r>
          </a:p>
        </p:txBody>
      </p:sp>
      <p:sp>
        <p:nvSpPr>
          <p:cNvPr id="3" name="Content Placeholder 2"/>
          <p:cNvSpPr>
            <a:spLocks noGrp="1"/>
          </p:cNvSpPr>
          <p:nvPr>
            <p:ph idx="1"/>
          </p:nvPr>
        </p:nvSpPr>
        <p:spPr>
          <a:xfrm>
            <a:off x="609600" y="1447800"/>
            <a:ext cx="10972800" cy="4190999"/>
          </a:xfrm>
        </p:spPr>
        <p:txBody>
          <a:bodyPr>
            <a:normAutofit/>
          </a:bodyPr>
          <a:lstStyle/>
          <a:p>
            <a:endParaRPr lang="en-US" sz="2400" dirty="0"/>
          </a:p>
          <a:p>
            <a:pPr marL="0" indent="0">
              <a:buNone/>
            </a:pPr>
            <a:r>
              <a:rPr lang="en-US" sz="2400" b="1" dirty="0"/>
              <a:t>(21) </a:t>
            </a:r>
            <a:r>
              <a:rPr lang="en-US" sz="2400" b="0" dirty="0"/>
              <a:t>Notwithstanding this Rule, additional statutes and regulations may further prohibit sexual relationships between lawyers and clients, including, for example, regulations that govern fraternization, relationships between Soldiers of different ranks, inappropriate or other unprofessional relationships, adultery, conduct unbecoming an officer, and misuse of official position, and may constitute separate grounds for disciplinary or administrative action.</a:t>
            </a:r>
          </a:p>
          <a:p>
            <a:endParaRPr lang="en-US" dirty="0"/>
          </a:p>
        </p:txBody>
      </p:sp>
    </p:spTree>
    <p:extLst>
      <p:ext uri="{BB962C8B-B14F-4D97-AF65-F5344CB8AC3E}">
        <p14:creationId xmlns:p14="http://schemas.microsoft.com/office/powerpoint/2010/main" val="1938019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6716" y="112295"/>
            <a:ext cx="9250946" cy="1143000"/>
          </a:xfrm>
        </p:spPr>
        <p:txBody>
          <a:bodyPr>
            <a:normAutofit/>
          </a:bodyPr>
          <a:lstStyle/>
          <a:p>
            <a:r>
              <a:rPr lang="en-US" dirty="0"/>
              <a:t>What about Rule 8.4: Misconduct?</a:t>
            </a:r>
          </a:p>
        </p:txBody>
      </p:sp>
      <p:sp>
        <p:nvSpPr>
          <p:cNvPr id="3" name="Content Placeholder 2"/>
          <p:cNvSpPr>
            <a:spLocks noGrp="1"/>
          </p:cNvSpPr>
          <p:nvPr>
            <p:ph idx="1"/>
          </p:nvPr>
        </p:nvSpPr>
        <p:spPr>
          <a:xfrm>
            <a:off x="609600" y="1507958"/>
            <a:ext cx="10972800" cy="5350042"/>
          </a:xfrm>
        </p:spPr>
        <p:txBody>
          <a:bodyPr>
            <a:normAutofit lnSpcReduction="10000"/>
          </a:bodyPr>
          <a:lstStyle/>
          <a:p>
            <a:r>
              <a:rPr lang="en-US" sz="2000" b="1" dirty="0"/>
              <a:t>Rule 8.4:</a:t>
            </a:r>
            <a:r>
              <a:rPr lang="en-US" sz="2000" dirty="0"/>
              <a:t>  It is professional misconduct for a lawyer to:</a:t>
            </a:r>
          </a:p>
          <a:p>
            <a:pPr marL="601259" lvl="1" indent="-342900">
              <a:buAutoNum type="alphaLcParenBoth"/>
            </a:pPr>
            <a:r>
              <a:rPr lang="en-US" sz="2000" dirty="0"/>
              <a:t>violate or attempt to violate the Rules of Professional Conduct, knowingly assist or induce another to do so, or do so through the acts of another;</a:t>
            </a:r>
          </a:p>
          <a:p>
            <a:pPr marL="601259" lvl="1" indent="-342900">
              <a:buAutoNum type="alphaLcParenBoth"/>
            </a:pPr>
            <a:r>
              <a:rPr lang="en-US" sz="2000" dirty="0"/>
              <a:t>commit a criminal act that reflects adversely on the lawyer's honesty, trustworthiness, or fitness as a lawyer in other respects;</a:t>
            </a:r>
          </a:p>
          <a:p>
            <a:pPr marL="601259" lvl="1" indent="-342900">
              <a:buAutoNum type="alphaLcParenBoth"/>
            </a:pPr>
            <a:r>
              <a:rPr lang="en-US" sz="2000" dirty="0"/>
              <a:t>engage in conduct involving dishonesty, fraud, deceit, or misrepresentation;</a:t>
            </a:r>
          </a:p>
          <a:p>
            <a:pPr marL="601259" lvl="1" indent="-342900">
              <a:buAutoNum type="alphaLcParenBoth"/>
            </a:pPr>
            <a:r>
              <a:rPr lang="en-US" sz="2000" dirty="0"/>
              <a:t>engage in conduct that is prejudicial to the administration of justice;</a:t>
            </a:r>
          </a:p>
          <a:p>
            <a:pPr marL="601259" lvl="1" indent="-342900">
              <a:buAutoNum type="alphaLcParenBoth"/>
            </a:pPr>
            <a:r>
              <a:rPr lang="en-US" sz="2000" dirty="0"/>
              <a:t>state or imply an ability to influence improperly a government agency or official or to achieve results by means that violate the Rules of Professional Conduct or other law; or</a:t>
            </a:r>
          </a:p>
          <a:p>
            <a:pPr marL="601259" lvl="1" indent="-342900">
              <a:buAutoNum type="alphaLcParenBoth"/>
            </a:pPr>
            <a:r>
              <a:rPr lang="en-US" sz="2000" dirty="0"/>
              <a:t>knowingly assist a judge or judicial officer in conduct that is a violation of applicable rules of judicial conduct or other law.</a:t>
            </a:r>
          </a:p>
          <a:p>
            <a:pPr marL="258359" lvl="1" indent="0">
              <a:buNone/>
            </a:pPr>
            <a:endParaRPr lang="en-US" sz="2000" dirty="0"/>
          </a:p>
          <a:p>
            <a:r>
              <a:rPr lang="en-US" sz="2000" b="1" dirty="0"/>
              <a:t>Comment 10:  </a:t>
            </a:r>
            <a:r>
              <a:rPr lang="en-US" sz="2000" dirty="0"/>
              <a:t>“Judge Advocates hold a commission as an officer in the United States Army and assume legal responsibilities going beyond those of other citizens. A Judge Advocate's abuse of such commission can suggest an inability to fulfill the professional role of judge advocate and lawyer.” </a:t>
            </a:r>
          </a:p>
          <a:p>
            <a:endParaRPr lang="en-US" dirty="0"/>
          </a:p>
        </p:txBody>
      </p:sp>
    </p:spTree>
    <p:extLst>
      <p:ext uri="{BB962C8B-B14F-4D97-AF65-F5344CB8AC3E}">
        <p14:creationId xmlns:p14="http://schemas.microsoft.com/office/powerpoint/2010/main" val="2558196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3.5: Decorum of the Tribunal</a:t>
            </a:r>
          </a:p>
        </p:txBody>
      </p:sp>
      <p:sp>
        <p:nvSpPr>
          <p:cNvPr id="3" name="Content Placeholder 2"/>
          <p:cNvSpPr>
            <a:spLocks noGrp="1"/>
          </p:cNvSpPr>
          <p:nvPr>
            <p:ph idx="1"/>
          </p:nvPr>
        </p:nvSpPr>
        <p:spPr>
          <a:xfrm>
            <a:off x="1016000" y="1812758"/>
            <a:ext cx="10972800" cy="2530641"/>
          </a:xfrm>
        </p:spPr>
        <p:txBody>
          <a:bodyPr/>
          <a:lstStyle/>
          <a:p>
            <a:pPr marL="0" indent="0">
              <a:buNone/>
            </a:pPr>
            <a:r>
              <a:rPr lang="en-US" sz="2400" b="0" dirty="0"/>
              <a:t>A lawyer shall not:</a:t>
            </a:r>
          </a:p>
          <a:p>
            <a:pPr marL="457200" indent="-457200">
              <a:buAutoNum type="alphaLcParenBoth"/>
            </a:pPr>
            <a:r>
              <a:rPr lang="en-US" sz="2400" dirty="0"/>
              <a:t>Seek to influence a judge, court or board or tribunal member (or prospective member) by means prohibited by law;</a:t>
            </a:r>
          </a:p>
          <a:p>
            <a:pPr marL="457200" indent="-457200">
              <a:buAutoNum type="alphaLcParenBoth"/>
            </a:pPr>
            <a:r>
              <a:rPr lang="en-US" sz="2400" dirty="0"/>
              <a:t>Communicate ex </a:t>
            </a:r>
            <a:r>
              <a:rPr lang="en-US" sz="2400" dirty="0" err="1"/>
              <a:t>parte</a:t>
            </a:r>
            <a:r>
              <a:rPr lang="en-US" sz="2400" dirty="0"/>
              <a:t> with the above unless authorized to do so;</a:t>
            </a:r>
          </a:p>
          <a:p>
            <a:pPr marL="457200" indent="-457200">
              <a:buAutoNum type="alphaLcParenBoth"/>
            </a:pPr>
            <a:r>
              <a:rPr lang="en-US" sz="2400" dirty="0"/>
              <a:t>Communicate with the above if:</a:t>
            </a:r>
          </a:p>
          <a:p>
            <a:pPr marL="754849" lvl="1" indent="-457200">
              <a:buAutoNum type="arabicParenBoth"/>
            </a:pPr>
            <a:r>
              <a:rPr lang="en-US" sz="2249" dirty="0"/>
              <a:t>The communication is prohibited by law;</a:t>
            </a:r>
          </a:p>
          <a:p>
            <a:pPr marL="754849" lvl="1" indent="-457200">
              <a:buAutoNum type="arabicParenBoth"/>
            </a:pPr>
            <a:r>
              <a:rPr lang="en-US" sz="2249" dirty="0"/>
              <a:t>Such member has made known a desire not to communicate;</a:t>
            </a:r>
          </a:p>
          <a:p>
            <a:pPr marL="754849" lvl="1" indent="-457200">
              <a:buAutoNum type="arabicParenBoth"/>
            </a:pPr>
            <a:r>
              <a:rPr lang="en-US" sz="2249" dirty="0"/>
              <a:t>The communication involves misrepresentation, coercion, duress or harassment.</a:t>
            </a:r>
          </a:p>
          <a:p>
            <a:pPr marL="0" indent="0">
              <a:buNone/>
            </a:pPr>
            <a:r>
              <a:rPr lang="en-US" sz="2400" dirty="0"/>
              <a:t>(</a:t>
            </a:r>
            <a:r>
              <a:rPr lang="en-US" sz="2400" b="0" dirty="0"/>
              <a:t>d) engage in conduct intended to disrupt a court, board, or tribunal</a:t>
            </a:r>
          </a:p>
        </p:txBody>
      </p:sp>
    </p:spTree>
    <p:extLst>
      <p:ext uri="{BB962C8B-B14F-4D97-AF65-F5344CB8AC3E}">
        <p14:creationId xmlns:p14="http://schemas.microsoft.com/office/powerpoint/2010/main" val="489555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92505"/>
            <a:ext cx="8382000" cy="1143000"/>
          </a:xfrm>
        </p:spPr>
        <p:txBody>
          <a:bodyPr/>
          <a:lstStyle/>
          <a:p>
            <a:r>
              <a:rPr lang="en-US" dirty="0"/>
              <a:t>Rule 3.5: Decorum of the Tribunal</a:t>
            </a:r>
          </a:p>
        </p:txBody>
      </p:sp>
      <p:sp>
        <p:nvSpPr>
          <p:cNvPr id="3" name="Content Placeholder 2"/>
          <p:cNvSpPr>
            <a:spLocks noGrp="1"/>
          </p:cNvSpPr>
          <p:nvPr>
            <p:ph idx="1"/>
          </p:nvPr>
        </p:nvSpPr>
        <p:spPr>
          <a:xfrm>
            <a:off x="609600" y="1676400"/>
            <a:ext cx="10972800" cy="4515853"/>
          </a:xfrm>
        </p:spPr>
        <p:txBody>
          <a:bodyPr>
            <a:normAutofit/>
          </a:bodyPr>
          <a:lstStyle/>
          <a:p>
            <a:pPr marL="0" indent="0">
              <a:buNone/>
            </a:pPr>
            <a:r>
              <a:rPr lang="en-US" sz="2400" b="0" dirty="0"/>
              <a:t>What constitutes a Tribunal?</a:t>
            </a:r>
          </a:p>
          <a:p>
            <a:pPr marL="0" indent="0">
              <a:buNone/>
            </a:pPr>
            <a:endParaRPr lang="en-US" sz="2400" b="0" dirty="0"/>
          </a:p>
          <a:p>
            <a:pPr marL="0" indent="0">
              <a:buNone/>
            </a:pPr>
            <a:r>
              <a:rPr lang="en-US" sz="2400" b="0" dirty="0"/>
              <a:t>Rule 1.0</a:t>
            </a:r>
          </a:p>
          <a:p>
            <a:pPr marL="0" indent="0">
              <a:buNone/>
            </a:pPr>
            <a:r>
              <a:rPr lang="en-US" sz="2400" b="0" i="1" dirty="0"/>
              <a:t>(w) </a:t>
            </a:r>
            <a:r>
              <a:rPr lang="en-US" sz="2400" b="0" dirty="0"/>
              <a:t>“Tribunal” denotes a court, an Article 32, Uniform Code of Military Justice investigation, administrative separation boards or hearings, boards of inquiry, disability evaluation proceedings, an arbitrator in a binding arbitration proceeding, or a legislative body, administrative agency, or other body acting in an adjudicative capacity. A legislative body, administrative agency, or other body acts in an adjudicative capacity when a neutral official, after the presentation of evidence or legal argument by a party or parties, will render a binding legal judgment directly affecting a party's interests in a particular matter. </a:t>
            </a:r>
          </a:p>
        </p:txBody>
      </p:sp>
    </p:spTree>
    <p:extLst>
      <p:ext uri="{BB962C8B-B14F-4D97-AF65-F5344CB8AC3E}">
        <p14:creationId xmlns:p14="http://schemas.microsoft.com/office/powerpoint/2010/main" val="184779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0885" y="148390"/>
            <a:ext cx="7214937" cy="1143000"/>
          </a:xfrm>
        </p:spPr>
        <p:txBody>
          <a:bodyPr/>
          <a:lstStyle/>
          <a:p>
            <a:r>
              <a:rPr lang="en-US" dirty="0"/>
              <a:t>Rule 8.4: Misconduct</a:t>
            </a:r>
          </a:p>
        </p:txBody>
      </p:sp>
      <p:sp>
        <p:nvSpPr>
          <p:cNvPr id="3" name="Content Placeholder 2"/>
          <p:cNvSpPr>
            <a:spLocks noGrp="1"/>
          </p:cNvSpPr>
          <p:nvPr>
            <p:ph idx="1"/>
          </p:nvPr>
        </p:nvSpPr>
        <p:spPr>
          <a:xfrm>
            <a:off x="838200" y="1764632"/>
            <a:ext cx="10972800" cy="4186989"/>
          </a:xfrm>
        </p:spPr>
        <p:txBody>
          <a:bodyPr/>
          <a:lstStyle/>
          <a:p>
            <a:pPr marL="0" indent="0">
              <a:buNone/>
            </a:pPr>
            <a:r>
              <a:rPr lang="en-US" sz="2400" b="0" dirty="0"/>
              <a:t>It is professional misconduct for a lawyer to</a:t>
            </a:r>
          </a:p>
          <a:p>
            <a:pPr lvl="1"/>
            <a:r>
              <a:rPr lang="en-US" sz="2400" b="0" dirty="0"/>
              <a:t>Engage in conduct that is prejudicial to the administration of justice</a:t>
            </a:r>
          </a:p>
          <a:p>
            <a:pPr lvl="1"/>
            <a:endParaRPr lang="en-US" sz="2400" dirty="0"/>
          </a:p>
          <a:p>
            <a:pPr marL="0" indent="0">
              <a:buNone/>
            </a:pPr>
            <a:r>
              <a:rPr lang="en-US" sz="2400" b="1" dirty="0"/>
              <a:t>Rule 8.4 Commentary:  </a:t>
            </a:r>
            <a:r>
              <a:rPr lang="en-US" sz="2400" dirty="0"/>
              <a:t>Conduct that is abusive, disruptive, or in other ways impedes the proper function of the legal system can violate Rule 8.4 </a:t>
            </a:r>
          </a:p>
          <a:p>
            <a:pPr lvl="1"/>
            <a:r>
              <a:rPr lang="en-US" sz="2400" dirty="0"/>
              <a:t>Encompasses abusive or uncivil behavior toward opposing counsel, as well as to parties and witnesses</a:t>
            </a:r>
          </a:p>
          <a:p>
            <a:pPr marL="0" indent="0">
              <a:buNone/>
            </a:pPr>
            <a:endParaRPr lang="en-US" sz="2951" b="0" dirty="0"/>
          </a:p>
          <a:p>
            <a:endParaRPr lang="en-US" b="0" dirty="0"/>
          </a:p>
        </p:txBody>
      </p:sp>
    </p:spTree>
    <p:extLst>
      <p:ext uri="{BB962C8B-B14F-4D97-AF65-F5344CB8AC3E}">
        <p14:creationId xmlns:p14="http://schemas.microsoft.com/office/powerpoint/2010/main" val="2294060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0117" y="1753986"/>
            <a:ext cx="10972800" cy="4614730"/>
          </a:xfrm>
        </p:spPr>
        <p:txBody>
          <a:bodyPr/>
          <a:lstStyle/>
          <a:p>
            <a:r>
              <a:rPr lang="en-US" sz="2800" b="0" dirty="0"/>
              <a:t>AR 27-1, Legal Services, Judge Advocate Legal Services </a:t>
            </a:r>
          </a:p>
          <a:p>
            <a:pPr lvl="1"/>
            <a:r>
              <a:rPr lang="en-US" sz="2649" dirty="0"/>
              <a:t>Updated 24 January 2017</a:t>
            </a:r>
            <a:endParaRPr lang="en-US" sz="2649" b="0" dirty="0"/>
          </a:p>
          <a:p>
            <a:endParaRPr lang="en-US" sz="2800" b="0" dirty="0"/>
          </a:p>
          <a:p>
            <a:r>
              <a:rPr lang="en-US" sz="2800" b="0" dirty="0"/>
              <a:t>AR 27-26, Rules of Professional Conduct for Lawyers</a:t>
            </a:r>
          </a:p>
          <a:p>
            <a:pPr lvl="1"/>
            <a:r>
              <a:rPr lang="en-US" sz="2800" b="0" dirty="0"/>
              <a:t>Updated 28 July 2018</a:t>
            </a:r>
          </a:p>
          <a:p>
            <a:pPr marL="258359" lvl="1" indent="0">
              <a:buNone/>
            </a:pPr>
            <a:endParaRPr lang="en-US" sz="2800" b="0" dirty="0"/>
          </a:p>
          <a:p>
            <a:r>
              <a:rPr lang="en-US" sz="2800" b="0" dirty="0"/>
              <a:t>ABA Model Rules of Professional Conduct</a:t>
            </a:r>
          </a:p>
          <a:p>
            <a:endParaRPr lang="en-US" sz="2800" b="0" dirty="0"/>
          </a:p>
          <a:p>
            <a:r>
              <a:rPr lang="en-US" sz="2800" b="0" dirty="0"/>
              <a:t>ABA (&amp; select State Bar) Formal Ethics Opinions</a:t>
            </a:r>
          </a:p>
        </p:txBody>
      </p:sp>
      <p:sp>
        <p:nvSpPr>
          <p:cNvPr id="4" name="Title 3"/>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15059081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Rule 1.16: Declining or Terminating Representation</a:t>
            </a:r>
          </a:p>
        </p:txBody>
      </p:sp>
      <p:sp>
        <p:nvSpPr>
          <p:cNvPr id="3" name="Content Placeholder 2"/>
          <p:cNvSpPr>
            <a:spLocks noGrp="1"/>
          </p:cNvSpPr>
          <p:nvPr>
            <p:ph idx="1"/>
          </p:nvPr>
        </p:nvSpPr>
        <p:spPr>
          <a:xfrm>
            <a:off x="866274" y="1752600"/>
            <a:ext cx="11122525" cy="4190999"/>
          </a:xfrm>
        </p:spPr>
        <p:txBody>
          <a:bodyPr/>
          <a:lstStyle/>
          <a:p>
            <a:pPr marL="0" indent="0">
              <a:buNone/>
            </a:pPr>
            <a:r>
              <a:rPr lang="en-US" sz="2400" b="0" dirty="0"/>
              <a:t>Army Rule 1.16</a:t>
            </a:r>
          </a:p>
          <a:p>
            <a:pPr marL="0" indent="0">
              <a:buNone/>
            </a:pPr>
            <a:r>
              <a:rPr lang="en-US" sz="2400" b="0" dirty="0"/>
              <a:t>A lawyer shall not represent a client or, where representation has commenced, shall seek to withdraw from the representation of a client if:</a:t>
            </a:r>
          </a:p>
          <a:p>
            <a:pPr lvl="1"/>
            <a:r>
              <a:rPr lang="en-US" sz="2400" b="0" dirty="0"/>
              <a:t>The lawyer’s physical or mental condition materially impairs the lawyer’s ability to represent the client.</a:t>
            </a:r>
          </a:p>
          <a:p>
            <a:endParaRPr lang="en-US" dirty="0"/>
          </a:p>
        </p:txBody>
      </p:sp>
    </p:spTree>
    <p:extLst>
      <p:ext uri="{BB962C8B-B14F-4D97-AF65-F5344CB8AC3E}">
        <p14:creationId xmlns:p14="http://schemas.microsoft.com/office/powerpoint/2010/main" val="2796884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ABA Formal Opinion 03-431</a:t>
            </a:r>
          </a:p>
        </p:txBody>
      </p:sp>
      <p:sp>
        <p:nvSpPr>
          <p:cNvPr id="3" name="Content Placeholder 2"/>
          <p:cNvSpPr>
            <a:spLocks noGrp="1"/>
          </p:cNvSpPr>
          <p:nvPr>
            <p:ph idx="1"/>
          </p:nvPr>
        </p:nvSpPr>
        <p:spPr>
          <a:xfrm>
            <a:off x="533400" y="1796716"/>
            <a:ext cx="11049000" cy="2622883"/>
          </a:xfrm>
        </p:spPr>
        <p:txBody>
          <a:bodyPr/>
          <a:lstStyle/>
          <a:p>
            <a:pPr marL="0" indent="0">
              <a:buNone/>
            </a:pPr>
            <a:r>
              <a:rPr lang="en-US" sz="2800" b="0" dirty="0"/>
              <a:t>One who believes that a lawyer’s mental condition materially impairs her ability to represent clients, and who knows that that lawyer continues to do so, must report that lawyer’s consequent violation of Rule 1.16.</a:t>
            </a:r>
          </a:p>
          <a:p>
            <a:endParaRPr lang="en-US" dirty="0"/>
          </a:p>
        </p:txBody>
      </p:sp>
    </p:spTree>
    <p:extLst>
      <p:ext uri="{BB962C8B-B14F-4D97-AF65-F5344CB8AC3E}">
        <p14:creationId xmlns:p14="http://schemas.microsoft.com/office/powerpoint/2010/main" val="887446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1.1: Competence</a:t>
            </a:r>
          </a:p>
        </p:txBody>
      </p:sp>
      <p:sp>
        <p:nvSpPr>
          <p:cNvPr id="3" name="Content Placeholder 2"/>
          <p:cNvSpPr>
            <a:spLocks noGrp="1"/>
          </p:cNvSpPr>
          <p:nvPr>
            <p:ph idx="1"/>
          </p:nvPr>
        </p:nvSpPr>
        <p:spPr>
          <a:xfrm>
            <a:off x="770021" y="1684422"/>
            <a:ext cx="11218779" cy="2506578"/>
          </a:xfrm>
        </p:spPr>
        <p:txBody>
          <a:bodyPr/>
          <a:lstStyle/>
          <a:p>
            <a:pPr marL="0" indent="0">
              <a:buNone/>
            </a:pPr>
            <a:r>
              <a:rPr lang="en-US" sz="2400" b="1" dirty="0">
                <a:solidFill>
                  <a:prstClr val="black"/>
                </a:solidFill>
              </a:rPr>
              <a:t>Rule 1.1 Competence: </a:t>
            </a:r>
            <a:r>
              <a:rPr lang="en-US" sz="2400" dirty="0"/>
              <a:t>A lawyer shall provide competent representation to a client.  Competent representation requires the legal knowledge, skill, thoroughness, and preparation reasonably necessary for the representation.</a:t>
            </a:r>
          </a:p>
          <a:p>
            <a:pPr marL="0" indent="0">
              <a:buNone/>
            </a:pPr>
            <a:r>
              <a:rPr lang="en-US" sz="2400" dirty="0">
                <a:solidFill>
                  <a:prstClr val="black"/>
                </a:solidFill>
              </a:rPr>
              <a:t>(AR 27-26, Rule 1.1)</a:t>
            </a:r>
          </a:p>
          <a:p>
            <a:pPr marL="0" indent="0">
              <a:buNone/>
            </a:pPr>
            <a:endParaRPr lang="en-US" sz="2400" b="0" dirty="0"/>
          </a:p>
          <a:p>
            <a:endParaRPr lang="en-US" dirty="0"/>
          </a:p>
        </p:txBody>
      </p:sp>
    </p:spTree>
    <p:extLst>
      <p:ext uri="{BB962C8B-B14F-4D97-AF65-F5344CB8AC3E}">
        <p14:creationId xmlns:p14="http://schemas.microsoft.com/office/powerpoint/2010/main" val="4061439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1.1: Competence</a:t>
            </a:r>
          </a:p>
        </p:txBody>
      </p:sp>
      <p:sp>
        <p:nvSpPr>
          <p:cNvPr id="3" name="Content Placeholder 2"/>
          <p:cNvSpPr>
            <a:spLocks noGrp="1"/>
          </p:cNvSpPr>
          <p:nvPr>
            <p:ph idx="1"/>
          </p:nvPr>
        </p:nvSpPr>
        <p:spPr>
          <a:xfrm>
            <a:off x="610340" y="1752600"/>
            <a:ext cx="10972800" cy="4190999"/>
          </a:xfrm>
        </p:spPr>
        <p:txBody>
          <a:bodyPr>
            <a:normAutofit/>
          </a:bodyPr>
          <a:lstStyle/>
          <a:p>
            <a:pPr marL="0" indent="0">
              <a:buNone/>
            </a:pPr>
            <a:r>
              <a:rPr lang="en-US" sz="2400" b="0" dirty="0"/>
              <a:t>COMMENTS:</a:t>
            </a:r>
          </a:p>
          <a:p>
            <a:pPr lvl="1"/>
            <a:endParaRPr lang="en-US" sz="2400" b="0" dirty="0"/>
          </a:p>
          <a:p>
            <a:pPr lvl="1"/>
            <a:r>
              <a:rPr lang="en-US" sz="2400" b="0" dirty="0"/>
              <a:t>A new lawyer can be as competent as a practitioner with long experience</a:t>
            </a:r>
          </a:p>
          <a:p>
            <a:pPr lvl="1"/>
            <a:r>
              <a:rPr lang="en-US" sz="2400" b="0" dirty="0"/>
              <a:t>A lawyer can provide adequate representation in a new field through study or consultation</a:t>
            </a:r>
          </a:p>
          <a:p>
            <a:pPr lvl="1"/>
            <a:r>
              <a:rPr lang="en-US" sz="2400" b="0" dirty="0"/>
              <a:t>Thoroughness and preparation</a:t>
            </a:r>
          </a:p>
          <a:p>
            <a:pPr lvl="1"/>
            <a:r>
              <a:rPr lang="en-US" sz="2400" b="0" dirty="0"/>
              <a:t>The required attention and preparation are determined, in part, by what is at stake</a:t>
            </a:r>
          </a:p>
          <a:p>
            <a:pPr lvl="1"/>
            <a:r>
              <a:rPr lang="en-US" sz="2400" b="0" dirty="0"/>
              <a:t>Time available</a:t>
            </a:r>
          </a:p>
          <a:p>
            <a:endParaRPr lang="en-US" dirty="0"/>
          </a:p>
        </p:txBody>
      </p:sp>
    </p:spTree>
    <p:extLst>
      <p:ext uri="{BB962C8B-B14F-4D97-AF65-F5344CB8AC3E}">
        <p14:creationId xmlns:p14="http://schemas.microsoft.com/office/powerpoint/2010/main" val="39464674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1.1: Competence</a:t>
            </a:r>
          </a:p>
        </p:txBody>
      </p:sp>
      <p:sp>
        <p:nvSpPr>
          <p:cNvPr id="3" name="Content Placeholder 2"/>
          <p:cNvSpPr>
            <a:spLocks noGrp="1"/>
          </p:cNvSpPr>
          <p:nvPr>
            <p:ph idx="1"/>
          </p:nvPr>
        </p:nvSpPr>
        <p:spPr>
          <a:xfrm>
            <a:off x="609600" y="1752600"/>
            <a:ext cx="10972800" cy="4190999"/>
          </a:xfrm>
        </p:spPr>
        <p:txBody>
          <a:bodyPr>
            <a:normAutofit/>
          </a:bodyPr>
          <a:lstStyle/>
          <a:p>
            <a:pPr marL="0" indent="0">
              <a:buNone/>
            </a:pPr>
            <a:r>
              <a:rPr lang="en-US" sz="2400" b="0" dirty="0"/>
              <a:t>COMMENTS:</a:t>
            </a:r>
          </a:p>
          <a:p>
            <a:pPr marL="0" indent="0">
              <a:buNone/>
            </a:pPr>
            <a:endParaRPr lang="en-US" sz="2400" b="0" dirty="0"/>
          </a:p>
          <a:p>
            <a:pPr marL="0" indent="0">
              <a:buNone/>
            </a:pPr>
            <a:r>
              <a:rPr lang="en-US" sz="2400" b="0" dirty="0"/>
              <a:t>Relevant factors to consider in determining the competence of a lawyer:</a:t>
            </a:r>
          </a:p>
          <a:p>
            <a:pPr lvl="1"/>
            <a:r>
              <a:rPr lang="en-US" sz="2400" b="0" dirty="0"/>
              <a:t>Complexity </a:t>
            </a:r>
          </a:p>
          <a:p>
            <a:pPr lvl="1"/>
            <a:r>
              <a:rPr lang="en-US" sz="2400" b="0" dirty="0"/>
              <a:t>Experience</a:t>
            </a:r>
          </a:p>
          <a:p>
            <a:pPr lvl="1"/>
            <a:r>
              <a:rPr lang="en-US" sz="2400" b="0" dirty="0"/>
              <a:t>Preparation  </a:t>
            </a:r>
          </a:p>
          <a:p>
            <a:pPr lvl="1"/>
            <a:r>
              <a:rPr lang="en-US" sz="2400" b="0" dirty="0"/>
              <a:t>Is it feasible to refer the matter out?</a:t>
            </a:r>
          </a:p>
          <a:p>
            <a:pPr lvl="1"/>
            <a:r>
              <a:rPr lang="en-US" sz="2400" b="0" dirty="0"/>
              <a:t>Is it feasible to consult?</a:t>
            </a:r>
          </a:p>
          <a:p>
            <a:endParaRPr lang="en-US" dirty="0"/>
          </a:p>
        </p:txBody>
      </p:sp>
    </p:spTree>
    <p:extLst>
      <p:ext uri="{BB962C8B-B14F-4D97-AF65-F5344CB8AC3E}">
        <p14:creationId xmlns:p14="http://schemas.microsoft.com/office/powerpoint/2010/main" val="2320676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1.1: Competence</a:t>
            </a:r>
          </a:p>
        </p:txBody>
      </p:sp>
      <p:sp>
        <p:nvSpPr>
          <p:cNvPr id="3" name="Content Placeholder 2"/>
          <p:cNvSpPr>
            <a:spLocks noGrp="1"/>
          </p:cNvSpPr>
          <p:nvPr>
            <p:ph idx="1"/>
          </p:nvPr>
        </p:nvSpPr>
        <p:spPr>
          <a:xfrm>
            <a:off x="508000" y="1684420"/>
            <a:ext cx="11480800" cy="4792579"/>
          </a:xfrm>
        </p:spPr>
        <p:txBody>
          <a:bodyPr>
            <a:normAutofit/>
          </a:bodyPr>
          <a:lstStyle/>
          <a:p>
            <a:pPr marL="0" indent="0">
              <a:buNone/>
            </a:pPr>
            <a:r>
              <a:rPr lang="en-US" sz="2400" b="1" dirty="0"/>
              <a:t>Commentary (2</a:t>
            </a:r>
            <a:r>
              <a:rPr lang="en-US" sz="2400" dirty="0"/>
              <a:t>):  “Initial determinations as to competence of an Army lawyer for a particular assignment will be made by supervisory lawyers prior to case or issue assignments; however, once assigned, Army lawyers may consult with supervisory lawyers concerning competence in a particular case or issue. See Rules 5.1 and 5.2.”</a:t>
            </a:r>
          </a:p>
          <a:p>
            <a:pPr marL="0" indent="0">
              <a:buNone/>
            </a:pPr>
            <a:endParaRPr lang="en-US" sz="2400" dirty="0"/>
          </a:p>
          <a:p>
            <a:pPr lvl="1"/>
            <a:r>
              <a:rPr lang="en-US" sz="2400" b="0" dirty="0"/>
              <a:t>What skills are necessary?</a:t>
            </a:r>
          </a:p>
          <a:p>
            <a:pPr lvl="1"/>
            <a:endParaRPr lang="en-US" sz="2400" b="0" dirty="0"/>
          </a:p>
          <a:p>
            <a:pPr lvl="1"/>
            <a:r>
              <a:rPr lang="en-US" sz="2400" b="0" dirty="0"/>
              <a:t>Military knowledge?  Understanding technology?</a:t>
            </a:r>
          </a:p>
          <a:p>
            <a:pPr lvl="1"/>
            <a:r>
              <a:rPr lang="en-US" b="0" dirty="0">
                <a:solidFill>
                  <a:schemeClr val="bg1"/>
                </a:solidFill>
              </a:rPr>
              <a:t>Obligations of supervisors</a:t>
            </a:r>
          </a:p>
          <a:p>
            <a:endParaRPr lang="en-US" dirty="0"/>
          </a:p>
        </p:txBody>
      </p:sp>
    </p:spTree>
    <p:extLst>
      <p:ext uri="{BB962C8B-B14F-4D97-AF65-F5344CB8AC3E}">
        <p14:creationId xmlns:p14="http://schemas.microsoft.com/office/powerpoint/2010/main" val="2496608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1.6: Confidentiality of Information</a:t>
            </a:r>
          </a:p>
        </p:txBody>
      </p:sp>
      <p:sp>
        <p:nvSpPr>
          <p:cNvPr id="3" name="Content Placeholder 2"/>
          <p:cNvSpPr>
            <a:spLocks noGrp="1"/>
          </p:cNvSpPr>
          <p:nvPr>
            <p:ph idx="1"/>
          </p:nvPr>
        </p:nvSpPr>
        <p:spPr>
          <a:xfrm>
            <a:off x="850232" y="1828800"/>
            <a:ext cx="11189368" cy="3505199"/>
          </a:xfrm>
        </p:spPr>
        <p:txBody>
          <a:bodyPr/>
          <a:lstStyle/>
          <a:p>
            <a:pPr marL="0" indent="0">
              <a:buNone/>
            </a:pPr>
            <a:r>
              <a:rPr lang="en-US" sz="2400" b="1" dirty="0">
                <a:solidFill>
                  <a:prstClr val="black"/>
                </a:solidFill>
              </a:rPr>
              <a:t>Rule 1.6 Confidentiality of Information:  </a:t>
            </a:r>
            <a:r>
              <a:rPr lang="en-US" sz="2400" b="0" dirty="0"/>
              <a:t>A lawyer shall not reveal information relating to the representation of a client unless the client gives informed consent, the disclosure is impliedly authorized in order to carry out the representation, or the disclosure is required by paragraph (b)(1) or permitted by paragraph (b)(2).</a:t>
            </a:r>
          </a:p>
          <a:p>
            <a:endParaRPr lang="en-US" dirty="0"/>
          </a:p>
        </p:txBody>
      </p:sp>
    </p:spTree>
    <p:extLst>
      <p:ext uri="{BB962C8B-B14F-4D97-AF65-F5344CB8AC3E}">
        <p14:creationId xmlns:p14="http://schemas.microsoft.com/office/powerpoint/2010/main" val="4273382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1.6: Confidentiality of Information</a:t>
            </a:r>
          </a:p>
        </p:txBody>
      </p:sp>
      <p:sp>
        <p:nvSpPr>
          <p:cNvPr id="3" name="Content Placeholder 2"/>
          <p:cNvSpPr>
            <a:spLocks noGrp="1"/>
          </p:cNvSpPr>
          <p:nvPr>
            <p:ph idx="1"/>
          </p:nvPr>
        </p:nvSpPr>
        <p:spPr>
          <a:xfrm>
            <a:off x="753979" y="1524000"/>
            <a:ext cx="11234821" cy="4953000"/>
          </a:xfrm>
        </p:spPr>
        <p:txBody>
          <a:bodyPr>
            <a:normAutofit/>
          </a:bodyPr>
          <a:lstStyle/>
          <a:p>
            <a:pPr marL="0" indent="0">
              <a:buNone/>
            </a:pPr>
            <a:r>
              <a:rPr lang="en-US" sz="2400" b="1" dirty="0">
                <a:solidFill>
                  <a:prstClr val="black"/>
                </a:solidFill>
              </a:rPr>
              <a:t>Rule 1.6 Confidentiality of Information:</a:t>
            </a:r>
            <a:endParaRPr lang="en-US" sz="2400" b="0" dirty="0"/>
          </a:p>
          <a:p>
            <a:pPr marL="0" indent="0">
              <a:buNone/>
            </a:pPr>
            <a:r>
              <a:rPr lang="en-US" sz="2400" b="0" dirty="0"/>
              <a:t>(b)(1) a lawyer </a:t>
            </a:r>
            <a:r>
              <a:rPr lang="en-US" sz="2400" b="1" dirty="0"/>
              <a:t>shall</a:t>
            </a:r>
            <a:r>
              <a:rPr lang="en-US" sz="2400" b="0" dirty="0"/>
              <a:t> reveal information relating to the representation of a client to the extent the lawyer reasonably believes necessary:</a:t>
            </a:r>
          </a:p>
          <a:p>
            <a:pPr lvl="1"/>
            <a:r>
              <a:rPr lang="en-US" sz="2400" b="0" dirty="0"/>
              <a:t>(i) to prevent reasonably certain death or substantial bodily harm; or</a:t>
            </a:r>
          </a:p>
          <a:p>
            <a:pPr lvl="1"/>
            <a:r>
              <a:rPr lang="en-US" sz="2400" b="0" dirty="0"/>
              <a:t>(ii)  to prevent the client from committing a criminal act that the lawyer believes is likely to result in the significant impairment of national security or the readiness or capability of a military unit, vessel, aircraft, or weapon system.</a:t>
            </a:r>
          </a:p>
        </p:txBody>
      </p:sp>
    </p:spTree>
    <p:extLst>
      <p:ext uri="{BB962C8B-B14F-4D97-AF65-F5344CB8AC3E}">
        <p14:creationId xmlns:p14="http://schemas.microsoft.com/office/powerpoint/2010/main" val="12990722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1.6: Confidentiality of Information</a:t>
            </a:r>
          </a:p>
        </p:txBody>
      </p:sp>
      <p:sp>
        <p:nvSpPr>
          <p:cNvPr id="3" name="Content Placeholder 2"/>
          <p:cNvSpPr>
            <a:spLocks noGrp="1"/>
          </p:cNvSpPr>
          <p:nvPr>
            <p:ph idx="1"/>
          </p:nvPr>
        </p:nvSpPr>
        <p:spPr>
          <a:xfrm>
            <a:off x="834188" y="1491916"/>
            <a:ext cx="11154611" cy="4985084"/>
          </a:xfrm>
        </p:spPr>
        <p:txBody>
          <a:bodyPr>
            <a:normAutofit/>
          </a:bodyPr>
          <a:lstStyle/>
          <a:p>
            <a:pPr marL="0" indent="0">
              <a:buNone/>
            </a:pPr>
            <a:r>
              <a:rPr lang="en-US" sz="2400" b="1" dirty="0">
                <a:solidFill>
                  <a:prstClr val="black"/>
                </a:solidFill>
              </a:rPr>
              <a:t>Rule 1.6 Confidentiality of Information:</a:t>
            </a:r>
          </a:p>
          <a:p>
            <a:pPr marL="0" indent="0">
              <a:buNone/>
            </a:pPr>
            <a:r>
              <a:rPr lang="en-US" sz="2400" b="0" dirty="0"/>
              <a:t>(b)(2)</a:t>
            </a:r>
            <a:r>
              <a:rPr lang="en-US" sz="2400" b="0" dirty="0">
                <a:solidFill>
                  <a:srgbClr val="FFFF00"/>
                </a:solidFill>
              </a:rPr>
              <a:t> </a:t>
            </a:r>
            <a:r>
              <a:rPr lang="en-US" sz="2400" b="0" dirty="0"/>
              <a:t>a lawyer </a:t>
            </a:r>
            <a:r>
              <a:rPr lang="en-US" sz="2400" b="1" dirty="0"/>
              <a:t>may</a:t>
            </a:r>
            <a:r>
              <a:rPr lang="en-US" sz="2400" b="0" dirty="0">
                <a:solidFill>
                  <a:srgbClr val="FFFF00"/>
                </a:solidFill>
              </a:rPr>
              <a:t> </a:t>
            </a:r>
            <a:r>
              <a:rPr lang="en-US" sz="2400" b="0" dirty="0"/>
              <a:t>reveal such information to the extent the lawyer reasonably believes necessary: </a:t>
            </a:r>
          </a:p>
          <a:p>
            <a:pPr lvl="1"/>
            <a:r>
              <a:rPr lang="en-US" sz="2400" b="0" i="1" dirty="0"/>
              <a:t>(i) </a:t>
            </a:r>
            <a:r>
              <a:rPr lang="en-US" sz="2400" b="0" dirty="0"/>
              <a:t>to secure legal advice about the lawyer’s compliance with these Rules; </a:t>
            </a:r>
          </a:p>
          <a:p>
            <a:pPr lvl="1"/>
            <a:r>
              <a:rPr lang="en-US" sz="2400" b="0" i="1" dirty="0"/>
              <a:t>(ii) </a:t>
            </a:r>
            <a:r>
              <a:rPr lang="en-US" sz="2400" b="0" dirty="0"/>
              <a:t>to establish a claim or defense on behalf of the lawyer in a controversy between the lawyer and the client, to establish a defense to a criminal charge or civil claim against the lawyer based upon conduct in which the client was involved, or to respond to allegations in any proceeding concerning the lawyer's representation of the client; </a:t>
            </a:r>
          </a:p>
          <a:p>
            <a:pPr lvl="1"/>
            <a:r>
              <a:rPr lang="en-US" sz="2400" b="0" i="1" dirty="0"/>
              <a:t>(iii) </a:t>
            </a:r>
            <a:r>
              <a:rPr lang="en-US" sz="2400" b="0" dirty="0"/>
              <a:t>to comply with other law or a court order; </a:t>
            </a:r>
          </a:p>
        </p:txBody>
      </p:sp>
    </p:spTree>
    <p:extLst>
      <p:ext uri="{BB962C8B-B14F-4D97-AF65-F5344CB8AC3E}">
        <p14:creationId xmlns:p14="http://schemas.microsoft.com/office/powerpoint/2010/main" val="5953493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1.6: Confidentiality of Information (cont’d)</a:t>
            </a:r>
          </a:p>
        </p:txBody>
      </p:sp>
      <p:sp>
        <p:nvSpPr>
          <p:cNvPr id="3" name="Content Placeholder 2"/>
          <p:cNvSpPr>
            <a:spLocks noGrp="1"/>
          </p:cNvSpPr>
          <p:nvPr>
            <p:ph idx="1"/>
          </p:nvPr>
        </p:nvSpPr>
        <p:spPr>
          <a:xfrm>
            <a:off x="834188" y="1604211"/>
            <a:ext cx="11154611" cy="4957010"/>
          </a:xfrm>
        </p:spPr>
        <p:txBody>
          <a:bodyPr>
            <a:normAutofit fontScale="92500" lnSpcReduction="20000"/>
          </a:bodyPr>
          <a:lstStyle/>
          <a:p>
            <a:pPr marL="0" lvl="1" indent="0">
              <a:lnSpc>
                <a:spcPct val="120000"/>
              </a:lnSpc>
              <a:spcBef>
                <a:spcPts val="0"/>
              </a:spcBef>
              <a:buNone/>
            </a:pPr>
            <a:r>
              <a:rPr lang="en-US" sz="2400" b="0" i="1" dirty="0"/>
              <a:t>-(iv) </a:t>
            </a:r>
            <a:r>
              <a:rPr lang="en-US" sz="2400" b="0" dirty="0"/>
              <a:t>[Modified] to detect and resolve conflicts of interest arising from the Army lawyer’s change of duty position, assignment, or employment within the Army, or arising from the non-government lawyer’s change of employment or from changes in the composition or ownership of a firm, but only if the revealed information would not compromise the attorney-client privilege or otherwise prejudice the client. </a:t>
            </a:r>
          </a:p>
          <a:p>
            <a:pPr marL="0" lvl="1" indent="0">
              <a:lnSpc>
                <a:spcPct val="120000"/>
              </a:lnSpc>
              <a:spcBef>
                <a:spcPts val="0"/>
              </a:spcBef>
              <a:buNone/>
            </a:pPr>
            <a:endParaRPr lang="en-US" sz="2400" b="0" dirty="0"/>
          </a:p>
          <a:p>
            <a:pPr marL="0" lvl="1" indent="0">
              <a:lnSpc>
                <a:spcPct val="120000"/>
              </a:lnSpc>
              <a:spcBef>
                <a:spcPts val="0"/>
              </a:spcBef>
              <a:buNone/>
            </a:pPr>
            <a:r>
              <a:rPr lang="en-US" sz="2400" b="0" i="1" dirty="0"/>
              <a:t>-(v) </a:t>
            </a:r>
            <a:r>
              <a:rPr lang="en-US" sz="2400" b="0" dirty="0"/>
              <a:t>to prevent the client from committing a crime or fraud that is reasonably certain to result in substantial injury to the financial interests or property of another and in furtherance of which the client has used or is using the lawyer’s services; or </a:t>
            </a:r>
          </a:p>
          <a:p>
            <a:pPr marL="0" lvl="1" indent="0">
              <a:lnSpc>
                <a:spcPct val="120000"/>
              </a:lnSpc>
              <a:spcBef>
                <a:spcPts val="0"/>
              </a:spcBef>
              <a:buNone/>
            </a:pPr>
            <a:endParaRPr lang="en-US" sz="2400" b="0" dirty="0"/>
          </a:p>
          <a:p>
            <a:pPr marL="0" lvl="1" indent="0">
              <a:lnSpc>
                <a:spcPct val="120000"/>
              </a:lnSpc>
              <a:spcBef>
                <a:spcPts val="0"/>
              </a:spcBef>
              <a:buNone/>
            </a:pPr>
            <a:r>
              <a:rPr lang="en-US" sz="2400" b="0" i="1" dirty="0"/>
              <a:t>-(vi) </a:t>
            </a:r>
            <a:r>
              <a:rPr lang="en-US" sz="2400" b="0" dirty="0"/>
              <a:t>to prevent, mitigate, or rectify substantial injury to the financial interests or property of another that is reasonably certain to result or has resulted from the client’s commission of a crime or fraud in furtherance of which the client has used the lawyer’</a:t>
            </a:r>
            <a:r>
              <a:rPr lang="en-US" dirty="0"/>
              <a:t>s </a:t>
            </a:r>
            <a:r>
              <a:rPr lang="en-US" sz="2400" dirty="0"/>
              <a:t>services.</a:t>
            </a:r>
          </a:p>
        </p:txBody>
      </p:sp>
    </p:spTree>
    <p:extLst>
      <p:ext uri="{BB962C8B-B14F-4D97-AF65-F5344CB8AC3E}">
        <p14:creationId xmlns:p14="http://schemas.microsoft.com/office/powerpoint/2010/main" val="1502821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Applicability</a:t>
            </a:r>
          </a:p>
        </p:txBody>
      </p:sp>
      <p:sp>
        <p:nvSpPr>
          <p:cNvPr id="3" name="Content Placeholder 2"/>
          <p:cNvSpPr>
            <a:spLocks noGrp="1"/>
          </p:cNvSpPr>
          <p:nvPr>
            <p:ph idx="1"/>
          </p:nvPr>
        </p:nvSpPr>
        <p:spPr>
          <a:xfrm>
            <a:off x="802104" y="1459832"/>
            <a:ext cx="11186695" cy="5017168"/>
          </a:xfrm>
        </p:spPr>
        <p:txBody>
          <a:bodyPr/>
          <a:lstStyle/>
          <a:p>
            <a:r>
              <a:rPr lang="en-US" sz="2400" b="1" dirty="0"/>
              <a:t>AR 27-26 specifically applies to:</a:t>
            </a:r>
          </a:p>
          <a:p>
            <a:pPr lvl="1"/>
            <a:r>
              <a:rPr lang="en-US" sz="2400" dirty="0"/>
              <a:t>Regular Army Judge Advocates</a:t>
            </a:r>
          </a:p>
          <a:p>
            <a:pPr lvl="1"/>
            <a:r>
              <a:rPr lang="en-US" sz="2400" dirty="0"/>
              <a:t>Reserve and National Guard Judge Advocates (</a:t>
            </a:r>
            <a:r>
              <a:rPr lang="en-US" sz="2400" b="1" dirty="0"/>
              <a:t>regardless of status</a:t>
            </a:r>
            <a:r>
              <a:rPr lang="en-US" sz="2400" dirty="0"/>
              <a:t>)</a:t>
            </a:r>
          </a:p>
          <a:p>
            <a:pPr lvl="1"/>
            <a:r>
              <a:rPr lang="en-US" sz="2400" dirty="0"/>
              <a:t>Civil Service and contracted civilian lawyers practicing under one of the Senior Counsel</a:t>
            </a:r>
          </a:p>
          <a:p>
            <a:pPr lvl="1"/>
            <a:r>
              <a:rPr lang="en-US" sz="2400" dirty="0"/>
              <a:t>Non-Department of Defense civilian lawyers (representing Soldiers at Courts-Martial or other administrative proceedings)</a:t>
            </a:r>
          </a:p>
          <a:p>
            <a:pPr lvl="1"/>
            <a:r>
              <a:rPr lang="en-US" sz="2400" b="1" dirty="0"/>
              <a:t>Local national lawyers employed by the Department of the Army overseas</a:t>
            </a:r>
          </a:p>
          <a:p>
            <a:pPr lvl="1"/>
            <a:r>
              <a:rPr lang="en-US" sz="2400" dirty="0"/>
              <a:t>Personnel in support of Army Lawyers (Legal administrators, Paralegals, etc.)</a:t>
            </a:r>
          </a:p>
          <a:p>
            <a:pPr marL="0" indent="0">
              <a:buNone/>
            </a:pPr>
            <a:r>
              <a:rPr lang="en-US" sz="2400" dirty="0"/>
              <a:t> </a:t>
            </a:r>
          </a:p>
          <a:p>
            <a:pPr marL="472666" lvl="2" indent="0">
              <a:buNone/>
            </a:pPr>
            <a:endParaRPr lang="en-US" sz="1800" dirty="0"/>
          </a:p>
        </p:txBody>
      </p:sp>
    </p:spTree>
    <p:extLst>
      <p:ext uri="{BB962C8B-B14F-4D97-AF65-F5344CB8AC3E}">
        <p14:creationId xmlns:p14="http://schemas.microsoft.com/office/powerpoint/2010/main" val="15190351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Licensing Authority v. AR 27-26</a:t>
            </a:r>
          </a:p>
        </p:txBody>
      </p:sp>
      <p:sp>
        <p:nvSpPr>
          <p:cNvPr id="3" name="Content Placeholder 2"/>
          <p:cNvSpPr>
            <a:spLocks noGrp="1"/>
          </p:cNvSpPr>
          <p:nvPr>
            <p:ph idx="1"/>
          </p:nvPr>
        </p:nvSpPr>
        <p:spPr>
          <a:xfrm>
            <a:off x="753978" y="1652336"/>
            <a:ext cx="11234821" cy="4824663"/>
          </a:xfrm>
        </p:spPr>
        <p:txBody>
          <a:bodyPr>
            <a:normAutofit/>
          </a:bodyPr>
          <a:lstStyle/>
          <a:p>
            <a:pPr marL="0" indent="0">
              <a:buNone/>
            </a:pPr>
            <a:r>
              <a:rPr lang="en-US" sz="2400" b="0" dirty="0"/>
              <a:t>(j) Every Army lawyer subject to these Rules is also subject to rules promulgated by his or her state and other licensing authorities, and may be subject to the disciplinary authority of the appropriate Senior Counsel in the Army and another licensing authority for the same professional misconduct. In the case of a conflict between these Rules and the rules of the lawyer's licensing authority, the lawyer should attempt to resolve the conflict with the assistance of a supervising lawyer.</a:t>
            </a:r>
          </a:p>
        </p:txBody>
      </p:sp>
    </p:spTree>
    <p:extLst>
      <p:ext uri="{BB962C8B-B14F-4D97-AF65-F5344CB8AC3E}">
        <p14:creationId xmlns:p14="http://schemas.microsoft.com/office/powerpoint/2010/main" val="34695782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Licensing Authority v. AR 27-26</a:t>
            </a:r>
          </a:p>
        </p:txBody>
      </p:sp>
      <p:sp>
        <p:nvSpPr>
          <p:cNvPr id="3" name="Content Placeholder 2"/>
          <p:cNvSpPr>
            <a:spLocks noGrp="1"/>
          </p:cNvSpPr>
          <p:nvPr>
            <p:ph idx="1"/>
          </p:nvPr>
        </p:nvSpPr>
        <p:spPr>
          <a:xfrm>
            <a:off x="786062" y="1572126"/>
            <a:ext cx="11202737" cy="4904874"/>
          </a:xfrm>
        </p:spPr>
        <p:txBody>
          <a:bodyPr>
            <a:normAutofit/>
          </a:bodyPr>
          <a:lstStyle/>
          <a:p>
            <a:pPr marL="0" indent="0">
              <a:buNone/>
            </a:pPr>
            <a:r>
              <a:rPr lang="en-US" sz="2400" b="0" dirty="0"/>
              <a:t>If the conflict is not resolved: </a:t>
            </a:r>
          </a:p>
          <a:p>
            <a:pPr marL="0" indent="0">
              <a:buNone/>
            </a:pPr>
            <a:r>
              <a:rPr lang="en-US" sz="2400" b="0" dirty="0"/>
              <a:t>(1) These Rules will govern the conduct of the lawyer in the performance of the lawyer's official responsibilities. </a:t>
            </a:r>
          </a:p>
          <a:p>
            <a:pPr marL="0" indent="0">
              <a:buNone/>
            </a:pPr>
            <a:endParaRPr lang="en-US" sz="2400" b="0" dirty="0"/>
          </a:p>
          <a:p>
            <a:pPr marL="0" indent="0">
              <a:buNone/>
            </a:pPr>
            <a:r>
              <a:rPr lang="en-US" sz="2400" b="0" dirty="0"/>
              <a:t>(2) The more restrictive of the two Rules will govern the conduct of Judge Advocates in the Army National Guard/Army National Guard of the United States in the performance of official duties or while in a duty status, but not if the Guard Judge Advocate is in a Title 10 status, in which case the Army Rule will govern. </a:t>
            </a:r>
          </a:p>
          <a:p>
            <a:pPr marL="0" indent="0">
              <a:buNone/>
            </a:pPr>
            <a:endParaRPr lang="en-US" sz="2400" b="0" dirty="0"/>
          </a:p>
          <a:p>
            <a:pPr marL="0" indent="0">
              <a:buNone/>
            </a:pPr>
            <a:r>
              <a:rPr lang="en-US" sz="2400" b="0" dirty="0"/>
              <a:t>(3) The rules of the appropriate licensing authority will govern the conduct of the lawyer in the private practice of law unrelated to the lawyer's official responsibilities</a:t>
            </a:r>
          </a:p>
        </p:txBody>
      </p:sp>
    </p:spTree>
    <p:extLst>
      <p:ext uri="{BB962C8B-B14F-4D97-AF65-F5344CB8AC3E}">
        <p14:creationId xmlns:p14="http://schemas.microsoft.com/office/powerpoint/2010/main" val="21871842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2126" y="168442"/>
            <a:ext cx="9393990" cy="1143000"/>
          </a:xfrm>
        </p:spPr>
        <p:txBody>
          <a:bodyPr/>
          <a:lstStyle/>
          <a:p>
            <a:r>
              <a:rPr lang="en-US" dirty="0"/>
              <a:t>Social Media</a:t>
            </a:r>
          </a:p>
        </p:txBody>
      </p:sp>
      <p:pic>
        <p:nvPicPr>
          <p:cNvPr id="3" name="Picture 2"/>
          <p:cNvPicPr>
            <a:picLocks noChangeAspect="1"/>
          </p:cNvPicPr>
          <p:nvPr/>
        </p:nvPicPr>
        <p:blipFill>
          <a:blip r:embed="rId3"/>
          <a:stretch>
            <a:fillRect/>
          </a:stretch>
        </p:blipFill>
        <p:spPr>
          <a:xfrm>
            <a:off x="3302083" y="1311442"/>
            <a:ext cx="5934075" cy="5276850"/>
          </a:xfrm>
          <a:prstGeom prst="rect">
            <a:avLst/>
          </a:prstGeom>
        </p:spPr>
      </p:pic>
    </p:spTree>
    <p:extLst>
      <p:ext uri="{BB962C8B-B14F-4D97-AF65-F5344CB8AC3E}">
        <p14:creationId xmlns:p14="http://schemas.microsoft.com/office/powerpoint/2010/main" val="32513571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Social Media</a:t>
            </a:r>
          </a:p>
        </p:txBody>
      </p:sp>
      <p:sp>
        <p:nvSpPr>
          <p:cNvPr id="3" name="Content Placeholder 2"/>
          <p:cNvSpPr>
            <a:spLocks noGrp="1"/>
          </p:cNvSpPr>
          <p:nvPr>
            <p:ph idx="1"/>
          </p:nvPr>
        </p:nvSpPr>
        <p:spPr>
          <a:xfrm>
            <a:off x="457200" y="1676400"/>
            <a:ext cx="11353800" cy="3263504"/>
          </a:xfrm>
        </p:spPr>
        <p:txBody>
          <a:bodyPr/>
          <a:lstStyle/>
          <a:p>
            <a:pPr marL="0" indent="0" algn="ctr">
              <a:buNone/>
            </a:pPr>
            <a:r>
              <a:rPr lang="en-US" sz="2400" b="0" dirty="0"/>
              <a:t>True or False</a:t>
            </a:r>
          </a:p>
          <a:p>
            <a:pPr marL="0" indent="0">
              <a:buNone/>
            </a:pPr>
            <a:endParaRPr lang="en-US" sz="2400" b="0" dirty="0"/>
          </a:p>
          <a:p>
            <a:pPr marL="0" indent="0">
              <a:buNone/>
            </a:pPr>
            <a:r>
              <a:rPr lang="en-US" sz="2400" b="0" dirty="0"/>
              <a:t>I can visit an adverse party’s website to gather information that may be relevant to the pending litigation…   </a:t>
            </a:r>
          </a:p>
          <a:p>
            <a:endParaRPr lang="en-US" dirty="0"/>
          </a:p>
        </p:txBody>
      </p:sp>
      <p:sp>
        <p:nvSpPr>
          <p:cNvPr id="14" name="Rectangle 13"/>
          <p:cNvSpPr/>
          <p:nvPr/>
        </p:nvSpPr>
        <p:spPr>
          <a:xfrm>
            <a:off x="5701937" y="5105400"/>
            <a:ext cx="1092928" cy="692497"/>
          </a:xfrm>
          <a:prstGeom prst="rect">
            <a:avLst/>
          </a:prstGeom>
          <a:noFill/>
        </p:spPr>
        <p:txBody>
          <a:bodyPr wrap="none" lIns="68580" tIns="34290" rIns="68580" bIns="34290">
            <a:spAutoFit/>
          </a:bodyPr>
          <a:lstStyle/>
          <a:p>
            <a:pPr algn="ctr"/>
            <a:r>
              <a:rPr lang="en-US" sz="4050" b="1" dirty="0">
                <a:ln w="22225">
                  <a:solidFill>
                    <a:schemeClr val="accent2"/>
                  </a:solidFill>
                  <a:prstDash val="solid"/>
                </a:ln>
              </a:rPr>
              <a:t>True</a:t>
            </a:r>
          </a:p>
        </p:txBody>
      </p:sp>
    </p:spTree>
    <p:extLst>
      <p:ext uri="{BB962C8B-B14F-4D97-AF65-F5344CB8AC3E}">
        <p14:creationId xmlns:p14="http://schemas.microsoft.com/office/powerpoint/2010/main" val="1960014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30259"/>
            <a:ext cx="10363200" cy="822960"/>
          </a:xfrm>
        </p:spPr>
        <p:txBody>
          <a:bodyPr>
            <a:normAutofit fontScale="90000"/>
          </a:bodyPr>
          <a:lstStyle/>
          <a:p>
            <a:br>
              <a:rPr lang="en-US" dirty="0">
                <a:solidFill>
                  <a:schemeClr val="bg1"/>
                </a:solidFill>
                <a:latin typeface="+mn-lt"/>
              </a:rPr>
            </a:br>
            <a:br>
              <a:rPr lang="en-US" dirty="0">
                <a:latin typeface="+mn-lt"/>
              </a:rPr>
            </a:br>
            <a:r>
              <a:rPr lang="en-US" sz="3600" dirty="0">
                <a:latin typeface="+mn-lt"/>
              </a:rPr>
              <a:t>Or. Bar </a:t>
            </a:r>
            <a:r>
              <a:rPr lang="en-US" sz="3600" dirty="0" err="1">
                <a:latin typeface="+mn-lt"/>
              </a:rPr>
              <a:t>Ass’n</a:t>
            </a:r>
            <a:r>
              <a:rPr lang="en-US" sz="3600" dirty="0">
                <a:latin typeface="+mn-lt"/>
              </a:rPr>
              <a:t>, Formal Opinion 2005-164</a:t>
            </a:r>
            <a:br>
              <a:rPr lang="en-US" dirty="0"/>
            </a:br>
            <a:endParaRPr lang="en-US" dirty="0"/>
          </a:p>
        </p:txBody>
      </p:sp>
      <p:sp>
        <p:nvSpPr>
          <p:cNvPr id="3" name="Content Placeholder 2"/>
          <p:cNvSpPr>
            <a:spLocks noGrp="1"/>
          </p:cNvSpPr>
          <p:nvPr>
            <p:ph idx="1"/>
          </p:nvPr>
        </p:nvSpPr>
        <p:spPr>
          <a:xfrm>
            <a:off x="802104" y="1295400"/>
            <a:ext cx="11186695" cy="5181600"/>
          </a:xfrm>
        </p:spPr>
        <p:txBody>
          <a:bodyPr>
            <a:normAutofit/>
          </a:bodyPr>
          <a:lstStyle/>
          <a:p>
            <a:endParaRPr lang="en-US" sz="2400" dirty="0"/>
          </a:p>
          <a:p>
            <a:pPr marL="0" indent="0">
              <a:buNone/>
            </a:pPr>
            <a:r>
              <a:rPr lang="en-US" sz="2400" b="0" dirty="0"/>
              <a:t>Accessing an adversary party’s public website is no different from reading a magazine article or purchasing a book written by that adversary.</a:t>
            </a:r>
          </a:p>
          <a:p>
            <a:endParaRPr lang="en-US" sz="2400" b="0" dirty="0"/>
          </a:p>
          <a:p>
            <a:pPr marL="0" indent="0">
              <a:buNone/>
            </a:pPr>
            <a:r>
              <a:rPr lang="en-US" sz="2400" b="0" dirty="0"/>
              <a:t>But, remember that “written communications via the internet are … analogous to written communications via traditional mail or messenger and … subject to rule 4.2” </a:t>
            </a:r>
          </a:p>
        </p:txBody>
      </p:sp>
    </p:spTree>
    <p:extLst>
      <p:ext uri="{BB962C8B-B14F-4D97-AF65-F5344CB8AC3E}">
        <p14:creationId xmlns:p14="http://schemas.microsoft.com/office/powerpoint/2010/main" val="13740140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Social Media</a:t>
            </a:r>
          </a:p>
        </p:txBody>
      </p:sp>
      <p:sp>
        <p:nvSpPr>
          <p:cNvPr id="3" name="Content Placeholder 2"/>
          <p:cNvSpPr>
            <a:spLocks noGrp="1"/>
          </p:cNvSpPr>
          <p:nvPr>
            <p:ph idx="1"/>
          </p:nvPr>
        </p:nvSpPr>
        <p:spPr>
          <a:xfrm>
            <a:off x="381000" y="2057400"/>
            <a:ext cx="11430000" cy="3263504"/>
          </a:xfrm>
        </p:spPr>
        <p:txBody>
          <a:bodyPr/>
          <a:lstStyle/>
          <a:p>
            <a:pPr marL="0" indent="0" algn="ctr">
              <a:buNone/>
            </a:pPr>
            <a:r>
              <a:rPr lang="en-US" sz="2400" b="0" dirty="0"/>
              <a:t>True or False</a:t>
            </a:r>
          </a:p>
          <a:p>
            <a:pPr marL="0" indent="0">
              <a:buNone/>
            </a:pPr>
            <a:endParaRPr lang="en-US" sz="2400" b="0" dirty="0"/>
          </a:p>
          <a:p>
            <a:pPr marL="0" indent="0">
              <a:buNone/>
            </a:pPr>
            <a:r>
              <a:rPr lang="en-US" sz="2400" b="0" dirty="0"/>
              <a:t>I can friend a juror, during a trial, on Facebook as long as I identify myself as defense counsel? </a:t>
            </a:r>
          </a:p>
          <a:p>
            <a:endParaRPr lang="en-US" b="0" dirty="0"/>
          </a:p>
        </p:txBody>
      </p:sp>
      <p:sp>
        <p:nvSpPr>
          <p:cNvPr id="14" name="Rectangle 13"/>
          <p:cNvSpPr/>
          <p:nvPr/>
        </p:nvSpPr>
        <p:spPr>
          <a:xfrm>
            <a:off x="5558276" y="4387678"/>
            <a:ext cx="1380251" cy="692497"/>
          </a:xfrm>
          <a:prstGeom prst="rect">
            <a:avLst/>
          </a:prstGeom>
          <a:noFill/>
        </p:spPr>
        <p:txBody>
          <a:bodyPr wrap="none" lIns="68580" tIns="34290" rIns="68580" bIns="34290">
            <a:spAutoFit/>
          </a:bodyPr>
          <a:lstStyle/>
          <a:p>
            <a:pPr algn="ctr"/>
            <a:r>
              <a:rPr lang="en-US" sz="4050" b="1" dirty="0">
                <a:ln w="22225">
                  <a:solidFill>
                    <a:schemeClr val="accent2"/>
                  </a:solidFill>
                  <a:prstDash val="solid"/>
                </a:ln>
              </a:rPr>
              <a:t>FALSE</a:t>
            </a:r>
          </a:p>
        </p:txBody>
      </p:sp>
    </p:spTree>
    <p:extLst>
      <p:ext uri="{BB962C8B-B14F-4D97-AF65-F5344CB8AC3E}">
        <p14:creationId xmlns:p14="http://schemas.microsoft.com/office/powerpoint/2010/main" val="2419232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atin typeface="+mn-lt"/>
              </a:rPr>
              <a:t>ABA Formal Ethics Opinion 11-466  (2 Apr 14)</a:t>
            </a:r>
          </a:p>
        </p:txBody>
      </p:sp>
      <p:sp>
        <p:nvSpPr>
          <p:cNvPr id="3" name="Content Placeholder 2"/>
          <p:cNvSpPr>
            <a:spLocks noGrp="1"/>
          </p:cNvSpPr>
          <p:nvPr>
            <p:ph idx="1"/>
          </p:nvPr>
        </p:nvSpPr>
        <p:spPr>
          <a:xfrm>
            <a:off x="818146" y="1909011"/>
            <a:ext cx="10764253" cy="3577389"/>
          </a:xfrm>
        </p:spPr>
        <p:txBody>
          <a:bodyPr>
            <a:normAutofit/>
          </a:bodyPr>
          <a:lstStyle/>
          <a:p>
            <a:pPr marL="0" indent="0">
              <a:buNone/>
            </a:pPr>
            <a:r>
              <a:rPr lang="en-US" sz="2400" b="0" dirty="0"/>
              <a:t>A lawyer may not send an access request to a juror </a:t>
            </a:r>
          </a:p>
          <a:p>
            <a:endParaRPr lang="en-US" sz="2400" b="0" dirty="0"/>
          </a:p>
          <a:p>
            <a:pPr marL="0" indent="0">
              <a:buNone/>
            </a:pPr>
            <a:r>
              <a:rPr lang="en-US" sz="2400" b="0" dirty="0"/>
              <a:t>“This would be akin to driving down a juror’s street, stopping the car, getting out, and asking for permission to look inside the juror’s house because the lawyer cannot see enough when just driving past.”</a:t>
            </a:r>
          </a:p>
        </p:txBody>
      </p:sp>
    </p:spTree>
    <p:extLst>
      <p:ext uri="{BB962C8B-B14F-4D97-AF65-F5344CB8AC3E}">
        <p14:creationId xmlns:p14="http://schemas.microsoft.com/office/powerpoint/2010/main" val="10956321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6506" y="31785"/>
            <a:ext cx="8313968" cy="1325563"/>
          </a:xfrm>
        </p:spPr>
        <p:txBody>
          <a:bodyPr>
            <a:normAutofit/>
          </a:bodyPr>
          <a:lstStyle/>
          <a:p>
            <a:r>
              <a:rPr lang="en-US" dirty="0">
                <a:latin typeface="+mn-lt"/>
              </a:rPr>
              <a:t>Social Media</a:t>
            </a:r>
          </a:p>
        </p:txBody>
      </p:sp>
      <p:sp>
        <p:nvSpPr>
          <p:cNvPr id="3" name="Content Placeholder 2"/>
          <p:cNvSpPr>
            <a:spLocks noGrp="1"/>
          </p:cNvSpPr>
          <p:nvPr>
            <p:ph idx="1"/>
          </p:nvPr>
        </p:nvSpPr>
        <p:spPr>
          <a:xfrm>
            <a:off x="854495" y="1780674"/>
            <a:ext cx="10972800" cy="3477125"/>
          </a:xfrm>
        </p:spPr>
        <p:txBody>
          <a:bodyPr/>
          <a:lstStyle/>
          <a:p>
            <a:pPr marL="0" indent="0">
              <a:buNone/>
            </a:pPr>
            <a:r>
              <a:rPr lang="en-US" sz="2400" b="0" dirty="0"/>
              <a:t>Army Rule 3.4: Fairness to Opposing Party and Counsel</a:t>
            </a:r>
          </a:p>
          <a:p>
            <a:endParaRPr lang="en-US" sz="2400" b="0" dirty="0"/>
          </a:p>
          <a:p>
            <a:pPr marL="0" indent="0">
              <a:buNone/>
            </a:pPr>
            <a:r>
              <a:rPr lang="en-US" sz="2400" b="0" dirty="0"/>
              <a:t>“A lawyer shall not … unlawfully obstruct another party’s access to evidence or unlawfully alter, destroy, or </a:t>
            </a:r>
            <a:r>
              <a:rPr lang="en-US" sz="2400" b="0" u="sng" dirty="0"/>
              <a:t>conceal a document </a:t>
            </a:r>
            <a:r>
              <a:rPr lang="en-US" sz="2400" b="0" dirty="0"/>
              <a:t>or </a:t>
            </a:r>
            <a:r>
              <a:rPr lang="en-US" sz="2400" b="0" u="sng" dirty="0"/>
              <a:t>other material having potential evidentiary value </a:t>
            </a:r>
            <a:r>
              <a:rPr lang="en-US" sz="2400" b="0" dirty="0"/>
              <a:t>…”</a:t>
            </a:r>
          </a:p>
          <a:p>
            <a:pPr marL="0" indent="0">
              <a:buNone/>
            </a:pPr>
            <a:endParaRPr lang="en-US" sz="2400" dirty="0"/>
          </a:p>
          <a:p>
            <a:pPr marL="0" indent="0">
              <a:buNone/>
            </a:pPr>
            <a:r>
              <a:rPr lang="en-US" sz="2400" dirty="0"/>
              <a:t>ABA: The ethical </a:t>
            </a:r>
            <a:r>
              <a:rPr lang="en-US" sz="2400" u="sng" dirty="0"/>
              <a:t>duty to preserve </a:t>
            </a:r>
            <a:r>
              <a:rPr lang="en-US" sz="2400" dirty="0"/>
              <a:t>electronically stored information includes </a:t>
            </a:r>
            <a:r>
              <a:rPr lang="en-US" sz="2400" u="sng" dirty="0"/>
              <a:t>social networking profiles</a:t>
            </a:r>
            <a:endParaRPr lang="en-US" sz="2400" dirty="0"/>
          </a:p>
          <a:p>
            <a:pPr marL="0" indent="0">
              <a:buNone/>
            </a:pPr>
            <a:endParaRPr lang="en-US" sz="2400" b="0" dirty="0"/>
          </a:p>
        </p:txBody>
      </p:sp>
    </p:spTree>
    <p:extLst>
      <p:ext uri="{BB962C8B-B14F-4D97-AF65-F5344CB8AC3E}">
        <p14:creationId xmlns:p14="http://schemas.microsoft.com/office/powerpoint/2010/main" val="40991917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Role of the Rules?</a:t>
            </a:r>
          </a:p>
        </p:txBody>
      </p:sp>
      <p:sp>
        <p:nvSpPr>
          <p:cNvPr id="3" name="Content Placeholder 2"/>
          <p:cNvSpPr>
            <a:spLocks noGrp="1"/>
          </p:cNvSpPr>
          <p:nvPr>
            <p:ph idx="1"/>
          </p:nvPr>
        </p:nvSpPr>
        <p:spPr>
          <a:xfrm>
            <a:off x="685800" y="1612670"/>
            <a:ext cx="10972800" cy="4330930"/>
          </a:xfrm>
        </p:spPr>
        <p:txBody>
          <a:bodyPr>
            <a:normAutofit/>
          </a:bodyPr>
          <a:lstStyle/>
          <a:p>
            <a:r>
              <a:rPr lang="en-US" sz="2400" dirty="0"/>
              <a:t>The Rules of Professional Conduct provide “comprehensive rules” to govern the ethical conduct of lawyers.  (AR 27-26, para. 1)</a:t>
            </a:r>
          </a:p>
          <a:p>
            <a:endParaRPr lang="en-US" sz="2400" dirty="0"/>
          </a:p>
          <a:p>
            <a:r>
              <a:rPr lang="en-US" sz="2400" dirty="0"/>
              <a:t>“These Rules do not, however, exhaust the moral and ethical considerations that should inform a lawyer, for no worthwhile human activity can be completely defined by legal rules. These Rules simply provide </a:t>
            </a:r>
            <a:r>
              <a:rPr lang="en-US" sz="2400" b="1" dirty="0"/>
              <a:t>a framework for the ethical practice of law</a:t>
            </a:r>
            <a:r>
              <a:rPr lang="en-US" sz="2400" dirty="0"/>
              <a:t>.” (AR 27-26, para. 7.d.(2))</a:t>
            </a:r>
          </a:p>
          <a:p>
            <a:endParaRPr lang="en-US" sz="2400" b="0" dirty="0"/>
          </a:p>
          <a:p>
            <a:r>
              <a:rPr lang="en-US" sz="2400" b="0" dirty="0"/>
              <a:t>Most PR rules outline the minimum levels of acceptable conduct.</a:t>
            </a:r>
          </a:p>
          <a:p>
            <a:endParaRPr lang="en-US" b="0" dirty="0"/>
          </a:p>
        </p:txBody>
      </p:sp>
    </p:spTree>
    <p:extLst>
      <p:ext uri="{BB962C8B-B14F-4D97-AF65-F5344CB8AC3E}">
        <p14:creationId xmlns:p14="http://schemas.microsoft.com/office/powerpoint/2010/main" val="1000273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Else Shapes our Ethical Conduct? </a:t>
            </a:r>
          </a:p>
        </p:txBody>
      </p:sp>
      <p:sp>
        <p:nvSpPr>
          <p:cNvPr id="3" name="Content Placeholder 2"/>
          <p:cNvSpPr>
            <a:spLocks noGrp="1"/>
          </p:cNvSpPr>
          <p:nvPr>
            <p:ph idx="1"/>
          </p:nvPr>
        </p:nvSpPr>
        <p:spPr>
          <a:xfrm>
            <a:off x="786062" y="1596044"/>
            <a:ext cx="11202737" cy="4880956"/>
          </a:xfrm>
        </p:spPr>
        <p:txBody>
          <a:bodyPr/>
          <a:lstStyle/>
          <a:p>
            <a:r>
              <a:rPr lang="en-US" sz="2800" b="0" dirty="0"/>
              <a:t>Personal values and beliefs</a:t>
            </a:r>
          </a:p>
          <a:p>
            <a:r>
              <a:rPr lang="en-US" sz="2800" b="0" dirty="0"/>
              <a:t>Army Values</a:t>
            </a:r>
          </a:p>
          <a:p>
            <a:r>
              <a:rPr lang="en-US" sz="2800" b="0" dirty="0"/>
              <a:t>The Army Ethic</a:t>
            </a:r>
          </a:p>
          <a:p>
            <a:r>
              <a:rPr lang="en-US" sz="2800" b="0" dirty="0"/>
              <a:t>Honorable Servants of the Nation (Character)</a:t>
            </a:r>
          </a:p>
          <a:p>
            <a:r>
              <a:rPr lang="en-US" sz="2800" b="0" dirty="0"/>
              <a:t>Army Experts (Competence)</a:t>
            </a:r>
          </a:p>
          <a:p>
            <a:r>
              <a:rPr lang="en-US" sz="2800" b="0" dirty="0"/>
              <a:t>Stewards of the Profession (Commitment)</a:t>
            </a:r>
          </a:p>
          <a:p>
            <a:endParaRPr lang="en-US" b="0" dirty="0"/>
          </a:p>
        </p:txBody>
      </p:sp>
    </p:spTree>
    <p:extLst>
      <p:ext uri="{BB962C8B-B14F-4D97-AF65-F5344CB8AC3E}">
        <p14:creationId xmlns:p14="http://schemas.microsoft.com/office/powerpoint/2010/main" val="1848731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Senior Counsel</a:t>
            </a:r>
          </a:p>
        </p:txBody>
      </p:sp>
      <p:sp>
        <p:nvSpPr>
          <p:cNvPr id="3" name="Content Placeholder 2"/>
          <p:cNvSpPr>
            <a:spLocks noGrp="1"/>
          </p:cNvSpPr>
          <p:nvPr>
            <p:ph idx="1"/>
          </p:nvPr>
        </p:nvSpPr>
        <p:spPr>
          <a:xfrm>
            <a:off x="850232" y="1295400"/>
            <a:ext cx="11138568" cy="5181600"/>
          </a:xfrm>
        </p:spPr>
        <p:txBody>
          <a:bodyPr/>
          <a:lstStyle/>
          <a:p>
            <a:endParaRPr lang="en-US" sz="2400" dirty="0"/>
          </a:p>
          <a:p>
            <a:r>
              <a:rPr lang="en-US" sz="2400" dirty="0"/>
              <a:t>Department of the Army Senior Counsel</a:t>
            </a:r>
          </a:p>
          <a:p>
            <a:pPr lvl="1"/>
            <a:r>
              <a:rPr lang="en-US" sz="2400" dirty="0"/>
              <a:t> General Counsel of the Army</a:t>
            </a:r>
          </a:p>
          <a:p>
            <a:pPr lvl="1"/>
            <a:r>
              <a:rPr lang="en-US" sz="2400" dirty="0"/>
              <a:t> The Judge Advocate General</a:t>
            </a:r>
          </a:p>
          <a:p>
            <a:pPr lvl="1"/>
            <a:r>
              <a:rPr lang="en-US" sz="2400" dirty="0"/>
              <a:t> Command Counsel, Army Materiel Command</a:t>
            </a:r>
          </a:p>
          <a:p>
            <a:pPr lvl="1"/>
            <a:r>
              <a:rPr lang="en-US" sz="2400" dirty="0"/>
              <a:t> Chief Counsel, Army Corps of Engineers</a:t>
            </a:r>
          </a:p>
          <a:p>
            <a:pPr lvl="1"/>
            <a:endParaRPr lang="en-US" sz="2400" dirty="0"/>
          </a:p>
          <a:p>
            <a:r>
              <a:rPr lang="en-US" sz="2400" dirty="0"/>
              <a:t>Responsibilities of the Senior Counsel</a:t>
            </a:r>
          </a:p>
          <a:p>
            <a:pPr lvl="1"/>
            <a:r>
              <a:rPr lang="en-US" sz="2400" dirty="0"/>
              <a:t> Issue Enforcement Procedures</a:t>
            </a:r>
          </a:p>
          <a:p>
            <a:pPr lvl="1"/>
            <a:r>
              <a:rPr lang="en-US" sz="2400" dirty="0"/>
              <a:t> Serve on the DA Professional Conduct Council (or appoint a designee)</a:t>
            </a:r>
          </a:p>
          <a:p>
            <a:pPr lvl="1"/>
            <a:r>
              <a:rPr lang="en-US" sz="2400" dirty="0"/>
              <a:t> Ensure general compliance with the Rules of Professional Conduct for Lawyers (AR 27-26)</a:t>
            </a:r>
          </a:p>
        </p:txBody>
      </p:sp>
    </p:spTree>
    <p:extLst>
      <p:ext uri="{BB962C8B-B14F-4D97-AF65-F5344CB8AC3E}">
        <p14:creationId xmlns:p14="http://schemas.microsoft.com/office/powerpoint/2010/main" val="2140514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Supervisory Lawyers</a:t>
            </a:r>
          </a:p>
        </p:txBody>
      </p:sp>
      <p:sp>
        <p:nvSpPr>
          <p:cNvPr id="3" name="Content Placeholder 2"/>
          <p:cNvSpPr>
            <a:spLocks noGrp="1"/>
          </p:cNvSpPr>
          <p:nvPr>
            <p:ph idx="1"/>
          </p:nvPr>
        </p:nvSpPr>
        <p:spPr>
          <a:xfrm>
            <a:off x="802104" y="1491916"/>
            <a:ext cx="11186695" cy="5366084"/>
          </a:xfrm>
        </p:spPr>
        <p:txBody>
          <a:bodyPr/>
          <a:lstStyle/>
          <a:p>
            <a:r>
              <a:rPr lang="en-US" sz="2400" dirty="0"/>
              <a:t>A Supervisory Lawyer is “a lawyer within an office or organization with authority over or responsibility for the direction, coordination, evaluation, or assignment of responsibilities and work of subordinate lawyers and </a:t>
            </a:r>
            <a:r>
              <a:rPr lang="en-US" sz="2400" dirty="0" err="1"/>
              <a:t>nonlawyer</a:t>
            </a:r>
            <a:r>
              <a:rPr lang="en-US" sz="2400" dirty="0"/>
              <a:t> assistants.”  (AR 27-26, Rule 1.0(u))</a:t>
            </a:r>
          </a:p>
          <a:p>
            <a:r>
              <a:rPr lang="en-US" sz="2400" dirty="0"/>
              <a:t>Supervisory lawyers “shall make reasonable efforts to ensure that Army legal offices under their legal technical supervision have in effect measures giving reasonable assurance that all lawyers in such respective offices conform to the Rules of Professional Conduct.” (AR 27-26, Rule 5.1(a))</a:t>
            </a:r>
          </a:p>
          <a:p>
            <a:pPr lvl="1"/>
            <a:r>
              <a:rPr lang="en-US" sz="2400" dirty="0"/>
              <a:t>Comment 3:  “Offices, regardless of size, may also rely on continuing legal education in professional ethics.”</a:t>
            </a:r>
          </a:p>
          <a:p>
            <a:pPr lvl="1"/>
            <a:r>
              <a:rPr lang="en-US" sz="2400" dirty="0"/>
              <a:t>Comment 4:  “Supervisory lawyers must be careful to avoid conflicts of interest in providing advice to subordinate lawyers.” </a:t>
            </a:r>
          </a:p>
          <a:p>
            <a:endParaRPr lang="en-US" dirty="0"/>
          </a:p>
        </p:txBody>
      </p:sp>
    </p:spTree>
    <p:extLst>
      <p:ext uri="{BB962C8B-B14F-4D97-AF65-F5344CB8AC3E}">
        <p14:creationId xmlns:p14="http://schemas.microsoft.com/office/powerpoint/2010/main" val="266286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86017"/>
            <a:ext cx="10363200" cy="822960"/>
          </a:xfrm>
        </p:spPr>
        <p:txBody>
          <a:bodyPr/>
          <a:lstStyle/>
          <a:p>
            <a:r>
              <a:rPr lang="en-US" dirty="0"/>
              <a:t>Supervisory Lawyers &amp; Subordinate Lawyers</a:t>
            </a:r>
          </a:p>
        </p:txBody>
      </p:sp>
      <p:sp>
        <p:nvSpPr>
          <p:cNvPr id="3" name="Content Placeholder 2"/>
          <p:cNvSpPr>
            <a:spLocks noGrp="1"/>
          </p:cNvSpPr>
          <p:nvPr>
            <p:ph idx="1"/>
          </p:nvPr>
        </p:nvSpPr>
        <p:spPr>
          <a:xfrm>
            <a:off x="770020" y="1443788"/>
            <a:ext cx="11218779" cy="5033211"/>
          </a:xfrm>
        </p:spPr>
        <p:txBody>
          <a:bodyPr/>
          <a:lstStyle/>
          <a:p>
            <a:r>
              <a:rPr lang="en-US" sz="2400" b="1" dirty="0"/>
              <a:t>Rule 5.2 Responsibilities of a Subordinate Lawyer </a:t>
            </a:r>
          </a:p>
          <a:p>
            <a:pPr marL="258359" lvl="1" indent="0">
              <a:buNone/>
            </a:pPr>
            <a:r>
              <a:rPr lang="en-US" sz="2400" i="1" dirty="0"/>
              <a:t>(a) </a:t>
            </a:r>
            <a:r>
              <a:rPr lang="en-US" sz="2400" dirty="0"/>
              <a:t>A lawyer is bound by the Rules of Professional Conduct notwithstanding that the lawyer acted at the direction of another person. </a:t>
            </a:r>
          </a:p>
          <a:p>
            <a:pPr marL="258359" lvl="1" indent="0">
              <a:buNone/>
            </a:pPr>
            <a:r>
              <a:rPr lang="en-US" sz="2400" i="1" dirty="0"/>
              <a:t>(b) </a:t>
            </a:r>
            <a:r>
              <a:rPr lang="en-US" sz="2400" dirty="0"/>
              <a:t>A subordinate lawyer does not violate the Rules of Professional Conduct if that lawyer acts in accordance with a </a:t>
            </a:r>
            <a:r>
              <a:rPr lang="en-US" sz="2400" b="1" dirty="0"/>
              <a:t>supervisory lawyer's reasonable resolution of an arguable question of professional duty. </a:t>
            </a:r>
          </a:p>
          <a:p>
            <a:pPr lvl="1"/>
            <a:endParaRPr lang="en-US" sz="2400" b="1" dirty="0"/>
          </a:p>
          <a:p>
            <a:pPr lvl="1"/>
            <a:r>
              <a:rPr lang="en-US" sz="2400" dirty="0"/>
              <a:t>What does that mean?  </a:t>
            </a:r>
          </a:p>
          <a:p>
            <a:pPr lvl="1"/>
            <a:endParaRPr lang="en-US" sz="2400" b="1" dirty="0"/>
          </a:p>
          <a:p>
            <a:pPr lvl="1"/>
            <a:r>
              <a:rPr lang="en-US" sz="2400" b="1" dirty="0"/>
              <a:t>Comment 2: </a:t>
            </a:r>
            <a:r>
              <a:rPr lang="en-US" sz="2400" dirty="0"/>
              <a:t> The supervisory attorney normally is responsible for resolving ethical issues.</a:t>
            </a:r>
          </a:p>
          <a:p>
            <a:pPr marL="258359" lvl="1" indent="0">
              <a:buNone/>
            </a:pPr>
            <a:endParaRPr lang="en-US" b="1" dirty="0"/>
          </a:p>
        </p:txBody>
      </p:sp>
    </p:spTree>
    <p:extLst>
      <p:ext uri="{BB962C8B-B14F-4D97-AF65-F5344CB8AC3E}">
        <p14:creationId xmlns:p14="http://schemas.microsoft.com/office/powerpoint/2010/main" val="309601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Supervising Non-Lawyers</a:t>
            </a:r>
          </a:p>
        </p:txBody>
      </p:sp>
      <p:sp>
        <p:nvSpPr>
          <p:cNvPr id="3" name="Content Placeholder 2"/>
          <p:cNvSpPr>
            <a:spLocks noGrp="1"/>
          </p:cNvSpPr>
          <p:nvPr>
            <p:ph idx="1"/>
          </p:nvPr>
        </p:nvSpPr>
        <p:spPr>
          <a:xfrm>
            <a:off x="818146" y="1524000"/>
            <a:ext cx="11170653" cy="4953000"/>
          </a:xfrm>
        </p:spPr>
        <p:txBody>
          <a:bodyPr/>
          <a:lstStyle/>
          <a:p>
            <a:r>
              <a:rPr lang="en-US" sz="2400" dirty="0"/>
              <a:t>What about supervising non-lawyers?</a:t>
            </a:r>
          </a:p>
          <a:p>
            <a:pPr lvl="1"/>
            <a:r>
              <a:rPr lang="en-US" sz="2400" dirty="0"/>
              <a:t>Rule 5.3(a) “the senior supervisory lawyer in a legal office shall make reasonable efforts to ensure that the office has in effect measures giving reasonable assurance that the person's conduct is compatible with the professional obligations of the lawyer.”</a:t>
            </a:r>
          </a:p>
          <a:p>
            <a:pPr lvl="1"/>
            <a:r>
              <a:rPr lang="en-US" sz="2400" dirty="0"/>
              <a:t>This is an area where your Command Paralegal NCO can assist you.</a:t>
            </a:r>
          </a:p>
          <a:p>
            <a:endParaRPr lang="en-US" dirty="0"/>
          </a:p>
        </p:txBody>
      </p:sp>
    </p:spTree>
    <p:extLst>
      <p:ext uri="{BB962C8B-B14F-4D97-AF65-F5344CB8AC3E}">
        <p14:creationId xmlns:p14="http://schemas.microsoft.com/office/powerpoint/2010/main" val="832940354"/>
      </p:ext>
    </p:extLst>
  </p:cSld>
  <p:clrMapOvr>
    <a:masterClrMapping/>
  </p:clrMapOvr>
</p:sld>
</file>

<file path=ppt/theme/theme1.xml><?xml version="1.0" encoding="utf-8"?>
<a:theme xmlns:a="http://schemas.openxmlformats.org/drawingml/2006/main" name="104_Slide_Master_KMO_110801_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16465</TotalTime>
  <Words>4356</Words>
  <Application>Microsoft Office PowerPoint</Application>
  <PresentationFormat>Widescreen</PresentationFormat>
  <Paragraphs>291</Paragraphs>
  <Slides>38</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Wingdings</vt:lpstr>
      <vt:lpstr>104_Slide_Master_KMO_110801_U</vt:lpstr>
      <vt:lpstr>Professional Responsibility</vt:lpstr>
      <vt:lpstr>References</vt:lpstr>
      <vt:lpstr>Applicability</vt:lpstr>
      <vt:lpstr>What’s the Role of the Rules?</vt:lpstr>
      <vt:lpstr>What Else Shapes our Ethical Conduct? </vt:lpstr>
      <vt:lpstr>The Senior Counsel</vt:lpstr>
      <vt:lpstr>Supervisory Lawyers</vt:lpstr>
      <vt:lpstr>Supervisory Lawyers &amp; Subordinate Lawyers</vt:lpstr>
      <vt:lpstr>Supervising Non-Lawyers</vt:lpstr>
      <vt:lpstr>Army Rule 4.2:</vt:lpstr>
      <vt:lpstr>Robertelli v. New Jersey Office of Attorney Ethics (2016)</vt:lpstr>
      <vt:lpstr>Rule 5.5 Unauthorized Practice of Law</vt:lpstr>
      <vt:lpstr>Rule 1.7 Conflict of Interest:  General Rule</vt:lpstr>
      <vt:lpstr>Rule 1.8 Conflict of Interest: Specific Rule</vt:lpstr>
      <vt:lpstr>Rule 1.8 Additional Comments</vt:lpstr>
      <vt:lpstr>What about Rule 8.4: Misconduct?</vt:lpstr>
      <vt:lpstr>Rule 3.5: Decorum of the Tribunal</vt:lpstr>
      <vt:lpstr>Rule 3.5: Decorum of the Tribunal</vt:lpstr>
      <vt:lpstr>Rule 8.4: Misconduct</vt:lpstr>
      <vt:lpstr>Rule 1.16: Declining or Terminating Representation</vt:lpstr>
      <vt:lpstr>ABA Formal Opinion 03-431</vt:lpstr>
      <vt:lpstr>Rule 1.1: Competence</vt:lpstr>
      <vt:lpstr>Rule 1.1: Competence</vt:lpstr>
      <vt:lpstr>Rule 1.1: Competence</vt:lpstr>
      <vt:lpstr>Rule 1.1: Competence</vt:lpstr>
      <vt:lpstr>Rule 1.6: Confidentiality of Information</vt:lpstr>
      <vt:lpstr>Rule 1.6: Confidentiality of Information</vt:lpstr>
      <vt:lpstr>Rule 1.6: Confidentiality of Information</vt:lpstr>
      <vt:lpstr>Rule 1.6: Confidentiality of Information (cont’d)</vt:lpstr>
      <vt:lpstr>State Licensing Authority v. AR 27-26</vt:lpstr>
      <vt:lpstr>State Licensing Authority v. AR 27-26</vt:lpstr>
      <vt:lpstr>Social Media</vt:lpstr>
      <vt:lpstr>Social Media</vt:lpstr>
      <vt:lpstr>  Or. Bar Ass’n, Formal Opinion 2005-164 </vt:lpstr>
      <vt:lpstr>Social Media</vt:lpstr>
      <vt:lpstr>ABA Formal Ethics Opinion 11-466  (2 Apr 14)</vt:lpstr>
      <vt:lpstr>Social Media</vt:lpstr>
      <vt:lpstr>Questions?</vt:lpstr>
    </vt:vector>
  </TitlesOfParts>
  <Company>U.S. Department of Defense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Parson, Russell N COL HQDA OTJAG</dc:creator>
  <cp:lastModifiedBy>Beau</cp:lastModifiedBy>
  <cp:revision>239</cp:revision>
  <cp:lastPrinted>2020-01-21T20:40:16Z</cp:lastPrinted>
  <dcterms:created xsi:type="dcterms:W3CDTF">2019-12-10T22:35:49Z</dcterms:created>
  <dcterms:modified xsi:type="dcterms:W3CDTF">2022-08-29T15:45:40Z</dcterms:modified>
</cp:coreProperties>
</file>